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8"/>
  </p:notesMasterIdLst>
  <p:handoutMasterIdLst>
    <p:handoutMasterId r:id="rId29"/>
  </p:handoutMasterIdLst>
  <p:sldIdLst>
    <p:sldId id="256" r:id="rId6"/>
    <p:sldId id="315" r:id="rId7"/>
    <p:sldId id="597" r:id="rId8"/>
    <p:sldId id="580" r:id="rId9"/>
    <p:sldId id="599" r:id="rId10"/>
    <p:sldId id="609" r:id="rId11"/>
    <p:sldId id="600" r:id="rId12"/>
    <p:sldId id="604" r:id="rId13"/>
    <p:sldId id="606" r:id="rId14"/>
    <p:sldId id="605" r:id="rId15"/>
    <p:sldId id="601" r:id="rId16"/>
    <p:sldId id="598" r:id="rId17"/>
    <p:sldId id="603" r:id="rId18"/>
    <p:sldId id="612" r:id="rId19"/>
    <p:sldId id="607" r:id="rId20"/>
    <p:sldId id="610" r:id="rId21"/>
    <p:sldId id="608" r:id="rId22"/>
    <p:sldId id="602" r:id="rId23"/>
    <p:sldId id="614" r:id="rId24"/>
    <p:sldId id="616" r:id="rId25"/>
    <p:sldId id="585" r:id="rId26"/>
    <p:sldId id="615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7" userDrawn="1">
          <p15:clr>
            <a:srgbClr val="A4A3A4"/>
          </p15:clr>
        </p15:guide>
        <p15:guide id="2" pos="2380" userDrawn="1">
          <p15:clr>
            <a:srgbClr val="A4A3A4"/>
          </p15:clr>
        </p15:guide>
        <p15:guide id="3" orient="horz" pos="2951" userDrawn="1">
          <p15:clr>
            <a:srgbClr val="A4A3A4"/>
          </p15:clr>
        </p15:guide>
        <p15:guide id="4" pos="2281" userDrawn="1">
          <p15:clr>
            <a:srgbClr val="A4A3A4"/>
          </p15:clr>
        </p15:guide>
        <p15:guide id="5" orient="horz" pos="3025" userDrawn="1">
          <p15:clr>
            <a:srgbClr val="A4A3A4"/>
          </p15:clr>
        </p15:guide>
        <p15:guide id="6" orient="horz" pos="2929" userDrawn="1">
          <p15:clr>
            <a:srgbClr val="A4A3A4"/>
          </p15:clr>
        </p15:guide>
        <p15:guide id="7" pos="2306" userDrawn="1">
          <p15:clr>
            <a:srgbClr val="A4A3A4"/>
          </p15:clr>
        </p15:guide>
        <p15:guide id="8" pos="221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zerak, John" initials="MJ" lastIdx="4" clrIdx="0">
    <p:extLst>
      <p:ext uri="{19B8F6BF-5375-455C-9EA6-DF929625EA0E}">
        <p15:presenceInfo xmlns:p15="http://schemas.microsoft.com/office/powerpoint/2012/main" userId="S-1-5-21-2982660134-4255240162-3086778697-313105" providerId="AD"/>
      </p:ext>
    </p:extLst>
  </p:cmAuthor>
  <p:cmAuthor id="2" name="Kilgore, Stephanie" initials="KS" lastIdx="3" clrIdx="1">
    <p:extLst>
      <p:ext uri="{19B8F6BF-5375-455C-9EA6-DF929625EA0E}">
        <p15:presenceInfo xmlns:p15="http://schemas.microsoft.com/office/powerpoint/2012/main" userId="S-1-5-21-2982660134-4255240162-3086778697-3586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FFFCC"/>
    <a:srgbClr val="26496C"/>
    <a:srgbClr val="006699"/>
    <a:srgbClr val="003478"/>
    <a:srgbClr val="FFFF99"/>
    <a:srgbClr val="005596"/>
    <a:srgbClr val="FF9999"/>
    <a:srgbClr val="546223"/>
    <a:srgbClr val="4043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91" autoAdjust="0"/>
    <p:restoredTop sz="83289" autoAdjust="0"/>
  </p:normalViewPr>
  <p:slideViewPr>
    <p:cSldViewPr>
      <p:cViewPr varScale="1">
        <p:scale>
          <a:sx n="95" d="100"/>
          <a:sy n="95" d="100"/>
        </p:scale>
        <p:origin x="1176" y="66"/>
      </p:cViewPr>
      <p:guideLst>
        <p:guide orient="horz" pos="27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2573"/>
    </p:cViewPr>
  </p:sorterViewPr>
  <p:notesViewPr>
    <p:cSldViewPr>
      <p:cViewPr varScale="1">
        <p:scale>
          <a:sx n="92" d="100"/>
          <a:sy n="92" d="100"/>
        </p:scale>
        <p:origin x="3588" y="96"/>
      </p:cViewPr>
      <p:guideLst>
        <p:guide orient="horz" pos="3047"/>
        <p:guide pos="2380"/>
        <p:guide orient="horz" pos="2951"/>
        <p:guide pos="2281"/>
        <p:guide orient="horz" pos="3025"/>
        <p:guide orient="horz" pos="2929"/>
        <p:guide pos="2306"/>
        <p:guide pos="221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3BB644-77EC-436C-ABC6-BFA67B816208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75815962-E264-474E-88C4-2B7F4A1452D9}">
      <dgm:prSet phldrT="[Text]"/>
      <dgm:spPr>
        <a:solidFill>
          <a:srgbClr val="FCAD22"/>
        </a:solidFill>
        <a:ln w="38100">
          <a:noFill/>
        </a:ln>
      </dgm:spPr>
      <dgm:t>
        <a:bodyPr/>
        <a:lstStyle/>
        <a:p>
          <a:r>
            <a:rPr lang="en-US" b="1" dirty="0">
              <a:solidFill>
                <a:srgbClr val="01336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Benefits</a:t>
          </a:r>
        </a:p>
      </dgm:t>
    </dgm:pt>
    <dgm:pt modelId="{F4355B1A-BCAD-4C20-8291-D869C10DCEE1}" type="parTrans" cxnId="{7E2FD8CE-CD04-4C14-86AB-F4B2F1FDEFDC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4D1B047-00B2-4E4D-B039-8C1D2740869B}" type="sibTrans" cxnId="{7E2FD8CE-CD04-4C14-86AB-F4B2F1FDEFDC}">
      <dgm:prSet/>
      <dgm:spPr>
        <a:solidFill>
          <a:srgbClr val="B1143B"/>
        </a:solidFill>
      </dgm:spPr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2DE72FE-79E7-41F2-9A47-5591652CDDB1}">
      <dgm:prSet phldrT="[Text]" custT="1"/>
      <dgm:spPr>
        <a:solidFill>
          <a:srgbClr val="FCAD22"/>
        </a:solidFill>
        <a:ln w="38100">
          <a:noFill/>
        </a:ln>
      </dgm:spPr>
      <dgm:t>
        <a:bodyPr/>
        <a:lstStyle/>
        <a:p>
          <a:r>
            <a:rPr lang="en-US" sz="1800" b="1" dirty="0">
              <a:solidFill>
                <a:srgbClr val="01336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Costs</a:t>
          </a:r>
          <a:endParaRPr lang="en-US" sz="2000" b="1" dirty="0">
            <a:solidFill>
              <a:srgbClr val="013365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D4824D8-777F-4857-A169-703258D2482B}" type="parTrans" cxnId="{3BBBF0CA-C55E-49F8-B74A-8D7A2B0B0203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62B5D3F-95D2-480E-8082-8C0BC0B5F16E}" type="sibTrans" cxnId="{3BBBF0CA-C55E-49F8-B74A-8D7A2B0B0203}">
      <dgm:prSet/>
      <dgm:spPr>
        <a:solidFill>
          <a:srgbClr val="B1143B"/>
        </a:solidFill>
      </dgm:spPr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4C5EFD4-4065-4931-85D1-41CED3DC002B}">
      <dgm:prSet phldrT="[Text]" custT="1"/>
      <dgm:spPr>
        <a:solidFill>
          <a:srgbClr val="013365"/>
        </a:solidFill>
      </dgm:spPr>
      <dgm:t>
        <a:bodyPr/>
        <a:lstStyle/>
        <a:p>
          <a:r>
            <a:rPr lang="en-US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Benefit-Cost Ratio (BCR)</a:t>
          </a:r>
        </a:p>
      </dgm:t>
    </dgm:pt>
    <dgm:pt modelId="{B41D7C82-672F-44B3-BA31-76664FAEC5FA}" type="parTrans" cxnId="{4B76453E-F7DD-4A49-B7E6-EF64CA5EAB6F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951F6FB-AEB1-4994-946B-05F3718A1E3A}" type="sibTrans" cxnId="{4B76453E-F7DD-4A49-B7E6-EF64CA5EAB6F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D07D071-4A46-4F48-A5F1-0555334C8BD8}" type="pres">
      <dgm:prSet presAssocID="{4C3BB644-77EC-436C-ABC6-BFA67B816208}" presName="Name0" presStyleCnt="0">
        <dgm:presLayoutVars>
          <dgm:dir/>
          <dgm:resizeHandles val="exact"/>
        </dgm:presLayoutVars>
      </dgm:prSet>
      <dgm:spPr/>
    </dgm:pt>
    <dgm:pt modelId="{900EC058-158B-4B6D-887A-89A23DFE111D}" type="pres">
      <dgm:prSet presAssocID="{4C3BB644-77EC-436C-ABC6-BFA67B816208}" presName="vNodes" presStyleCnt="0"/>
      <dgm:spPr/>
    </dgm:pt>
    <dgm:pt modelId="{D2551A2F-CABE-4007-8403-C4F1395B96F3}" type="pres">
      <dgm:prSet presAssocID="{75815962-E264-474E-88C4-2B7F4A1452D9}" presName="node" presStyleLbl="node1" presStyleIdx="0" presStyleCnt="3" custLinFactY="12876" custLinFactNeighborY="100000">
        <dgm:presLayoutVars>
          <dgm:bulletEnabled val="1"/>
        </dgm:presLayoutVars>
      </dgm:prSet>
      <dgm:spPr/>
    </dgm:pt>
    <dgm:pt modelId="{D29560EA-58F7-4FC3-AE2A-4DC553664F44}" type="pres">
      <dgm:prSet presAssocID="{B4D1B047-00B2-4E4D-B039-8C1D2740869B}" presName="spacerT" presStyleCnt="0"/>
      <dgm:spPr/>
    </dgm:pt>
    <dgm:pt modelId="{532ADD27-F0F9-4BF0-A59C-E06E55CA3989}" type="pres">
      <dgm:prSet presAssocID="{B4D1B047-00B2-4E4D-B039-8C1D2740869B}" presName="sibTrans" presStyleLbl="sibTrans2D1" presStyleIdx="0" presStyleCnt="2" custScaleX="236033"/>
      <dgm:spPr>
        <a:prstGeom prst="mathMinus">
          <a:avLst/>
        </a:prstGeom>
      </dgm:spPr>
    </dgm:pt>
    <dgm:pt modelId="{66280B6C-7BFC-4455-9F06-D47090861B97}" type="pres">
      <dgm:prSet presAssocID="{B4D1B047-00B2-4E4D-B039-8C1D2740869B}" presName="spacerB" presStyleCnt="0"/>
      <dgm:spPr/>
    </dgm:pt>
    <dgm:pt modelId="{85873ABD-EF34-452D-9975-2CA36A8497A8}" type="pres">
      <dgm:prSet presAssocID="{42DE72FE-79E7-41F2-9A47-5591652CDDB1}" presName="node" presStyleLbl="node1" presStyleIdx="1" presStyleCnt="3" custLinFactY="-5393" custLinFactNeighborY="-100000">
        <dgm:presLayoutVars>
          <dgm:bulletEnabled val="1"/>
        </dgm:presLayoutVars>
      </dgm:prSet>
      <dgm:spPr/>
    </dgm:pt>
    <dgm:pt modelId="{6FCC848F-959C-439D-87CA-FE866A38204C}" type="pres">
      <dgm:prSet presAssocID="{4C3BB644-77EC-436C-ABC6-BFA67B816208}" presName="sibTransLast" presStyleLbl="sibTrans2D1" presStyleIdx="1" presStyleCnt="2"/>
      <dgm:spPr>
        <a:prstGeom prst="mathEqual">
          <a:avLst/>
        </a:prstGeom>
      </dgm:spPr>
    </dgm:pt>
    <dgm:pt modelId="{2500E20A-77E5-45CC-A7F3-77919D327A06}" type="pres">
      <dgm:prSet presAssocID="{4C3BB644-77EC-436C-ABC6-BFA67B816208}" presName="connectorText" presStyleLbl="sibTrans2D1" presStyleIdx="1" presStyleCnt="2"/>
      <dgm:spPr/>
    </dgm:pt>
    <dgm:pt modelId="{22FD8E51-AFDD-4219-98FD-55510F91C503}" type="pres">
      <dgm:prSet presAssocID="{4C3BB644-77EC-436C-ABC6-BFA67B816208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1F7D9E20-92D8-435D-B0FB-185CC8BFC2F5}" type="presOf" srcId="{4C3BB644-77EC-436C-ABC6-BFA67B816208}" destId="{3D07D071-4A46-4F48-A5F1-0555334C8BD8}" srcOrd="0" destOrd="0" presId="urn:microsoft.com/office/officeart/2005/8/layout/equation2"/>
    <dgm:cxn modelId="{4B76453E-F7DD-4A49-B7E6-EF64CA5EAB6F}" srcId="{4C3BB644-77EC-436C-ABC6-BFA67B816208}" destId="{94C5EFD4-4065-4931-85D1-41CED3DC002B}" srcOrd="2" destOrd="0" parTransId="{B41D7C82-672F-44B3-BA31-76664FAEC5FA}" sibTransId="{D951F6FB-AEB1-4994-946B-05F3718A1E3A}"/>
    <dgm:cxn modelId="{BB061C45-2509-45C5-91AE-F8865B112F91}" type="presOf" srcId="{42DE72FE-79E7-41F2-9A47-5591652CDDB1}" destId="{85873ABD-EF34-452D-9975-2CA36A8497A8}" srcOrd="0" destOrd="0" presId="urn:microsoft.com/office/officeart/2005/8/layout/equation2"/>
    <dgm:cxn modelId="{03042A56-3BE4-4AC3-B5FE-75426C459024}" type="presOf" srcId="{B4D1B047-00B2-4E4D-B039-8C1D2740869B}" destId="{532ADD27-F0F9-4BF0-A59C-E06E55CA3989}" srcOrd="0" destOrd="0" presId="urn:microsoft.com/office/officeart/2005/8/layout/equation2"/>
    <dgm:cxn modelId="{F7DA428E-870E-477A-83B3-C84DD8193B6A}" type="presOf" srcId="{162B5D3F-95D2-480E-8082-8C0BC0B5F16E}" destId="{6FCC848F-959C-439D-87CA-FE866A38204C}" srcOrd="0" destOrd="0" presId="urn:microsoft.com/office/officeart/2005/8/layout/equation2"/>
    <dgm:cxn modelId="{F08C10BB-6478-41F3-A836-3564980D217B}" type="presOf" srcId="{75815962-E264-474E-88C4-2B7F4A1452D9}" destId="{D2551A2F-CABE-4007-8403-C4F1395B96F3}" srcOrd="0" destOrd="0" presId="urn:microsoft.com/office/officeart/2005/8/layout/equation2"/>
    <dgm:cxn modelId="{3BBBF0CA-C55E-49F8-B74A-8D7A2B0B0203}" srcId="{4C3BB644-77EC-436C-ABC6-BFA67B816208}" destId="{42DE72FE-79E7-41F2-9A47-5591652CDDB1}" srcOrd="1" destOrd="0" parTransId="{1D4824D8-777F-4857-A169-703258D2482B}" sibTransId="{162B5D3F-95D2-480E-8082-8C0BC0B5F16E}"/>
    <dgm:cxn modelId="{7E2FD8CE-CD04-4C14-86AB-F4B2F1FDEFDC}" srcId="{4C3BB644-77EC-436C-ABC6-BFA67B816208}" destId="{75815962-E264-474E-88C4-2B7F4A1452D9}" srcOrd="0" destOrd="0" parTransId="{F4355B1A-BCAD-4C20-8291-D869C10DCEE1}" sibTransId="{B4D1B047-00B2-4E4D-B039-8C1D2740869B}"/>
    <dgm:cxn modelId="{71AF3FF2-1552-475E-B6B8-2EBA617E76F7}" type="presOf" srcId="{162B5D3F-95D2-480E-8082-8C0BC0B5F16E}" destId="{2500E20A-77E5-45CC-A7F3-77919D327A06}" srcOrd="1" destOrd="0" presId="urn:microsoft.com/office/officeart/2005/8/layout/equation2"/>
    <dgm:cxn modelId="{38E03EFD-C06C-415E-B9E2-F8B23D1C9559}" type="presOf" srcId="{94C5EFD4-4065-4931-85D1-41CED3DC002B}" destId="{22FD8E51-AFDD-4219-98FD-55510F91C503}" srcOrd="0" destOrd="0" presId="urn:microsoft.com/office/officeart/2005/8/layout/equation2"/>
    <dgm:cxn modelId="{C139ECC4-3591-47DE-80A2-7BF7D80221F4}" type="presParOf" srcId="{3D07D071-4A46-4F48-A5F1-0555334C8BD8}" destId="{900EC058-158B-4B6D-887A-89A23DFE111D}" srcOrd="0" destOrd="0" presId="urn:microsoft.com/office/officeart/2005/8/layout/equation2"/>
    <dgm:cxn modelId="{99F3670C-3BED-4A2F-8416-E4547898556E}" type="presParOf" srcId="{900EC058-158B-4B6D-887A-89A23DFE111D}" destId="{D2551A2F-CABE-4007-8403-C4F1395B96F3}" srcOrd="0" destOrd="0" presId="urn:microsoft.com/office/officeart/2005/8/layout/equation2"/>
    <dgm:cxn modelId="{EEA2256F-71CE-4679-968B-C866B79AB566}" type="presParOf" srcId="{900EC058-158B-4B6D-887A-89A23DFE111D}" destId="{D29560EA-58F7-4FC3-AE2A-4DC553664F44}" srcOrd="1" destOrd="0" presId="urn:microsoft.com/office/officeart/2005/8/layout/equation2"/>
    <dgm:cxn modelId="{377EFED6-F2F9-4B8F-9058-86AA6F87C81D}" type="presParOf" srcId="{900EC058-158B-4B6D-887A-89A23DFE111D}" destId="{532ADD27-F0F9-4BF0-A59C-E06E55CA3989}" srcOrd="2" destOrd="0" presId="urn:microsoft.com/office/officeart/2005/8/layout/equation2"/>
    <dgm:cxn modelId="{D4E0F2F6-4E7B-43A2-A366-E1EB25E30409}" type="presParOf" srcId="{900EC058-158B-4B6D-887A-89A23DFE111D}" destId="{66280B6C-7BFC-4455-9F06-D47090861B97}" srcOrd="3" destOrd="0" presId="urn:microsoft.com/office/officeart/2005/8/layout/equation2"/>
    <dgm:cxn modelId="{117A682E-37AA-41D2-9616-DEF4DCFD342D}" type="presParOf" srcId="{900EC058-158B-4B6D-887A-89A23DFE111D}" destId="{85873ABD-EF34-452D-9975-2CA36A8497A8}" srcOrd="4" destOrd="0" presId="urn:microsoft.com/office/officeart/2005/8/layout/equation2"/>
    <dgm:cxn modelId="{CEF8959B-FB00-4704-AC9F-839479958C45}" type="presParOf" srcId="{3D07D071-4A46-4F48-A5F1-0555334C8BD8}" destId="{6FCC848F-959C-439D-87CA-FE866A38204C}" srcOrd="1" destOrd="0" presId="urn:microsoft.com/office/officeart/2005/8/layout/equation2"/>
    <dgm:cxn modelId="{1F57F2FE-F3EA-43C2-932E-2FAC1F6F5226}" type="presParOf" srcId="{6FCC848F-959C-439D-87CA-FE866A38204C}" destId="{2500E20A-77E5-45CC-A7F3-77919D327A06}" srcOrd="0" destOrd="0" presId="urn:microsoft.com/office/officeart/2005/8/layout/equation2"/>
    <dgm:cxn modelId="{64074A5F-E925-47F4-A170-46A9AD2FEF50}" type="presParOf" srcId="{3D07D071-4A46-4F48-A5F1-0555334C8BD8}" destId="{22FD8E51-AFDD-4219-98FD-55510F91C503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551A2F-CABE-4007-8403-C4F1395B96F3}">
      <dsp:nvSpPr>
        <dsp:cNvPr id="0" name=""/>
        <dsp:cNvSpPr/>
      </dsp:nvSpPr>
      <dsp:spPr>
        <a:xfrm>
          <a:off x="181573" y="266856"/>
          <a:ext cx="984158" cy="984158"/>
        </a:xfrm>
        <a:prstGeom prst="ellipse">
          <a:avLst/>
        </a:prstGeom>
        <a:solidFill>
          <a:srgbClr val="FCAD22"/>
        </a:solidFill>
        <a:ln w="381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01336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Benefits</a:t>
          </a:r>
        </a:p>
      </dsp:txBody>
      <dsp:txXfrm>
        <a:off x="325700" y="410983"/>
        <a:ext cx="695904" cy="695904"/>
      </dsp:txXfrm>
    </dsp:sp>
    <dsp:sp modelId="{532ADD27-F0F9-4BF0-A59C-E06E55CA3989}">
      <dsp:nvSpPr>
        <dsp:cNvPr id="0" name=""/>
        <dsp:cNvSpPr/>
      </dsp:nvSpPr>
      <dsp:spPr>
        <a:xfrm>
          <a:off x="0" y="1124294"/>
          <a:ext cx="1347304" cy="570811"/>
        </a:xfrm>
        <a:prstGeom prst="mathMinus">
          <a:avLst/>
        </a:prstGeom>
        <a:solidFill>
          <a:srgbClr val="B1143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78585" y="1342572"/>
        <a:ext cx="990134" cy="134255"/>
      </dsp:txXfrm>
    </dsp:sp>
    <dsp:sp modelId="{85873ABD-EF34-452D-9975-2CA36A8497A8}">
      <dsp:nvSpPr>
        <dsp:cNvPr id="0" name=""/>
        <dsp:cNvSpPr/>
      </dsp:nvSpPr>
      <dsp:spPr>
        <a:xfrm>
          <a:off x="181573" y="1642030"/>
          <a:ext cx="984158" cy="984158"/>
        </a:xfrm>
        <a:prstGeom prst="ellipse">
          <a:avLst/>
        </a:prstGeom>
        <a:solidFill>
          <a:srgbClr val="FCAD22"/>
        </a:solidFill>
        <a:ln w="381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1336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Costs</a:t>
          </a:r>
          <a:endParaRPr lang="en-US" sz="2000" b="1" kern="1200" dirty="0">
            <a:solidFill>
              <a:srgbClr val="013365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25700" y="1786157"/>
        <a:ext cx="695904" cy="695904"/>
      </dsp:txXfrm>
    </dsp:sp>
    <dsp:sp modelId="{6FCC848F-959C-439D-87CA-FE866A38204C}">
      <dsp:nvSpPr>
        <dsp:cNvPr id="0" name=""/>
        <dsp:cNvSpPr/>
      </dsp:nvSpPr>
      <dsp:spPr>
        <a:xfrm rot="21543702">
          <a:off x="1494940" y="1247454"/>
          <a:ext cx="313074" cy="366106"/>
        </a:xfrm>
        <a:prstGeom prst="mathEqual">
          <a:avLst/>
        </a:prstGeom>
        <a:solidFill>
          <a:srgbClr val="B1143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494946" y="1321444"/>
        <a:ext cx="219152" cy="219664"/>
      </dsp:txXfrm>
    </dsp:sp>
    <dsp:sp modelId="{22FD8E51-AFDD-4219-98FD-55510F91C503}">
      <dsp:nvSpPr>
        <dsp:cNvPr id="0" name=""/>
        <dsp:cNvSpPr/>
      </dsp:nvSpPr>
      <dsp:spPr>
        <a:xfrm>
          <a:off x="1937799" y="425541"/>
          <a:ext cx="1968316" cy="1968316"/>
        </a:xfrm>
        <a:prstGeom prst="ellipse">
          <a:avLst/>
        </a:prstGeom>
        <a:solidFill>
          <a:srgbClr val="01336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Benefit-Cost Ratio (BCR)</a:t>
          </a:r>
        </a:p>
      </dsp:txBody>
      <dsp:txXfrm>
        <a:off x="2226052" y="713794"/>
        <a:ext cx="1391810" cy="1391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37840" cy="464821"/>
          </a:xfrm>
          <a:prstGeom prst="rect">
            <a:avLst/>
          </a:prstGeom>
        </p:spPr>
        <p:txBody>
          <a:bodyPr vert="horz" lIns="93086" tIns="46543" rIns="93086" bIns="4654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1" y="3"/>
            <a:ext cx="3037840" cy="464821"/>
          </a:xfrm>
          <a:prstGeom prst="rect">
            <a:avLst/>
          </a:prstGeom>
        </p:spPr>
        <p:txBody>
          <a:bodyPr vert="horz" lIns="93086" tIns="46543" rIns="93086" bIns="46543" rtlCol="0"/>
          <a:lstStyle>
            <a:lvl1pPr algn="r">
              <a:defRPr sz="1200"/>
            </a:lvl1pPr>
          </a:lstStyle>
          <a:p>
            <a:fld id="{E9C3E3CE-3CBC-4AB8-AE34-719F5383802C}" type="datetimeFigureOut">
              <a:rPr lang="en-US" smtClean="0"/>
              <a:t>6/29/2021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970"/>
            <a:ext cx="3037840" cy="464821"/>
          </a:xfrm>
          <a:prstGeom prst="rect">
            <a:avLst/>
          </a:prstGeom>
        </p:spPr>
        <p:txBody>
          <a:bodyPr vert="horz" lIns="93086" tIns="46543" rIns="93086" bIns="4654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1" y="8829970"/>
            <a:ext cx="3037840" cy="464821"/>
          </a:xfrm>
          <a:prstGeom prst="rect">
            <a:avLst/>
          </a:prstGeom>
        </p:spPr>
        <p:txBody>
          <a:bodyPr vert="horz" lIns="93086" tIns="46543" rIns="93086" bIns="46543" rtlCol="0" anchor="b"/>
          <a:lstStyle>
            <a:lvl1pPr algn="r">
              <a:defRPr sz="1200"/>
            </a:lvl1pPr>
          </a:lstStyle>
          <a:p>
            <a:fld id="{10C58BCC-678C-4216-8949-9FD93E98BF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48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3037735" cy="466088"/>
          </a:xfrm>
          <a:prstGeom prst="rect">
            <a:avLst/>
          </a:prstGeom>
        </p:spPr>
        <p:txBody>
          <a:bodyPr vert="horz" lIns="91207" tIns="45603" rIns="91207" bIns="4560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084" y="4"/>
            <a:ext cx="3037735" cy="466088"/>
          </a:xfrm>
          <a:prstGeom prst="rect">
            <a:avLst/>
          </a:prstGeom>
        </p:spPr>
        <p:txBody>
          <a:bodyPr vert="horz" lIns="91207" tIns="45603" rIns="91207" bIns="45603" rtlCol="0"/>
          <a:lstStyle>
            <a:lvl1pPr algn="r">
              <a:defRPr sz="1200"/>
            </a:lvl1pPr>
          </a:lstStyle>
          <a:p>
            <a:fld id="{3C2146A2-312B-4280-A71F-E20384F25B99}" type="datetimeFigureOut">
              <a:rPr lang="en-US" smtClean="0"/>
              <a:t>6/29/2021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07" tIns="45603" rIns="91207" bIns="4560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10" y="4473816"/>
            <a:ext cx="5609587" cy="3660537"/>
          </a:xfrm>
          <a:prstGeom prst="rect">
            <a:avLst/>
          </a:prstGeom>
        </p:spPr>
        <p:txBody>
          <a:bodyPr vert="horz" lIns="91207" tIns="45603" rIns="91207" bIns="4560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30316"/>
            <a:ext cx="3037735" cy="466088"/>
          </a:xfrm>
          <a:prstGeom prst="rect">
            <a:avLst/>
          </a:prstGeom>
        </p:spPr>
        <p:txBody>
          <a:bodyPr vert="horz" lIns="91207" tIns="45603" rIns="91207" bIns="4560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084" y="8830316"/>
            <a:ext cx="3037735" cy="466088"/>
          </a:xfrm>
          <a:prstGeom prst="rect">
            <a:avLst/>
          </a:prstGeom>
        </p:spPr>
        <p:txBody>
          <a:bodyPr vert="horz" lIns="91207" tIns="45603" rIns="91207" bIns="45603" rtlCol="0" anchor="b"/>
          <a:lstStyle>
            <a:lvl1pPr algn="r">
              <a:defRPr sz="1200"/>
            </a:lvl1pPr>
          </a:lstStyle>
          <a:p>
            <a:fld id="{2873E295-4CD1-4C30-B6A3-BA84516C60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138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3E295-4CD1-4C30-B6A3-BA84516C601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091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3E295-4CD1-4C30-B6A3-BA84516C601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038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Construction costs may </a:t>
            </a:r>
            <a:r>
              <a:rPr lang="en-US" u="sng" dirty="0"/>
              <a:t>not</a:t>
            </a:r>
            <a:r>
              <a:rPr lang="en-US" dirty="0"/>
              <a:t> be included as pre-award costs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3E295-4CD1-4C30-B6A3-BA84516C601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44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3E295-4CD1-4C30-B6A3-BA84516C601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748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3E295-4CD1-4C30-B6A3-BA84516C601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620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3E295-4CD1-4C30-B6A3-BA84516C601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506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3E295-4CD1-4C30-B6A3-BA84516C601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8608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3E295-4CD1-4C30-B6A3-BA84516C601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7616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u="sng" dirty="0">
                <a:latin typeface="Arial" panose="020B0604020202020204" pitchFamily="34" charset="0"/>
              </a:rPr>
              <a:t>Benefit-Cost Analysis Screening</a:t>
            </a:r>
          </a:p>
          <a:p>
            <a:pPr lvl="1"/>
            <a:r>
              <a:rPr lang="en-US" sz="2300" dirty="0">
                <a:latin typeface="Arial" panose="020B0604020202020204" pitchFamily="34" charset="0"/>
              </a:rPr>
              <a:t>All structures are candidates for further evaluation</a:t>
            </a:r>
          </a:p>
          <a:p>
            <a:pPr lvl="1"/>
            <a:r>
              <a:rPr lang="en-US" sz="2300" dirty="0">
                <a:latin typeface="Arial" panose="020B0604020202020204" pitchFamily="34" charset="0"/>
              </a:rPr>
              <a:t>8 structures are strong candidates for grant application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3E295-4CD1-4C30-B6A3-BA84516C601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419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Feasibility – also confirm correct permits are obtained; assist with bidding process for construction contractors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3E295-4CD1-4C30-B6A3-BA84516C601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0370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3E295-4CD1-4C30-B6A3-BA84516C601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107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3E295-4CD1-4C30-B6A3-BA84516C601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8728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3E295-4CD1-4C30-B6A3-BA84516C601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4963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3E295-4CD1-4C30-B6A3-BA84516C601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0226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3E295-4CD1-4C30-B6A3-BA84516C601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936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3E295-4CD1-4C30-B6A3-BA84516C601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507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3E295-4CD1-4C30-B6A3-BA84516C601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296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HMGP Funding is available 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spent on Public and Individual Assistance for each Presidentially declared disaster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3E295-4CD1-4C30-B6A3-BA84516C601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02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3E295-4CD1-4C30-B6A3-BA84516C601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464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3E295-4CD1-4C30-B6A3-BA84516C601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397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3E295-4CD1-4C30-B6A3-BA84516C601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634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3E295-4CD1-4C30-B6A3-BA84516C601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883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Corporate 5 mark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657600" y="3393291"/>
            <a:ext cx="5029200" cy="950109"/>
          </a:xfrm>
        </p:spPr>
        <p:txBody>
          <a:bodyPr/>
          <a:lstStyle>
            <a:lvl1pPr marL="91440" indent="0">
              <a:buNone/>
              <a:defRPr sz="1800">
                <a:solidFill>
                  <a:schemeClr val="accent6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Presenter: 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544005"/>
            <a:ext cx="9144000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6583680"/>
            <a:ext cx="9144000" cy="274320"/>
          </a:xfrm>
          <a:prstGeom prst="rect">
            <a:avLst/>
          </a:prstGeom>
          <a:gradFill>
            <a:gsLst>
              <a:gs pos="0">
                <a:srgbClr val="00234E"/>
              </a:gs>
              <a:gs pos="100000">
                <a:srgbClr val="00347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657600" y="2819400"/>
            <a:ext cx="5029200" cy="457200"/>
          </a:xfrm>
        </p:spPr>
        <p:txBody>
          <a:bodyPr>
            <a:normAutofit/>
          </a:bodyPr>
          <a:lstStyle>
            <a:lvl1pPr marL="91440" indent="0">
              <a:buNone/>
              <a:defRPr sz="2200" baseline="0">
                <a:solidFill>
                  <a:schemeClr val="accent5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/>
            </a:lvl2pPr>
          </a:lstStyle>
          <a:p>
            <a:r>
              <a:rPr lang="en-US" sz="2200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Date or Subtitle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 flipH="1">
            <a:off x="3657600" y="1672402"/>
            <a:ext cx="5486400" cy="1030307"/>
          </a:xfrm>
          <a:custGeom>
            <a:avLst/>
            <a:gdLst>
              <a:gd name="connsiteX0" fmla="*/ 0 w 5486400"/>
              <a:gd name="connsiteY0" fmla="*/ 0 h 1030307"/>
              <a:gd name="connsiteX1" fmla="*/ 5314679 w 5486400"/>
              <a:gd name="connsiteY1" fmla="*/ 0 h 1030307"/>
              <a:gd name="connsiteX2" fmla="*/ 5486400 w 5486400"/>
              <a:gd name="connsiteY2" fmla="*/ 171721 h 1030307"/>
              <a:gd name="connsiteX3" fmla="*/ 5486400 w 5486400"/>
              <a:gd name="connsiteY3" fmla="*/ 1030307 h 1030307"/>
              <a:gd name="connsiteX4" fmla="*/ 0 w 5486400"/>
              <a:gd name="connsiteY4" fmla="*/ 1030307 h 1030307"/>
              <a:gd name="connsiteX5" fmla="*/ 0 w 5486400"/>
              <a:gd name="connsiteY5" fmla="*/ 0 h 1030307"/>
              <a:gd name="connsiteX0" fmla="*/ 0 w 5486400"/>
              <a:gd name="connsiteY0" fmla="*/ 0 h 1030307"/>
              <a:gd name="connsiteX1" fmla="*/ 5314679 w 5486400"/>
              <a:gd name="connsiteY1" fmla="*/ 0 h 1030307"/>
              <a:gd name="connsiteX2" fmla="*/ 5486400 w 5486400"/>
              <a:gd name="connsiteY2" fmla="*/ 113224 h 1030307"/>
              <a:gd name="connsiteX3" fmla="*/ 5486400 w 5486400"/>
              <a:gd name="connsiteY3" fmla="*/ 1030307 h 1030307"/>
              <a:gd name="connsiteX4" fmla="*/ 0 w 5486400"/>
              <a:gd name="connsiteY4" fmla="*/ 1030307 h 1030307"/>
              <a:gd name="connsiteX5" fmla="*/ 0 w 5486400"/>
              <a:gd name="connsiteY5" fmla="*/ 0 h 1030307"/>
              <a:gd name="connsiteX0" fmla="*/ 0 w 5486400"/>
              <a:gd name="connsiteY0" fmla="*/ 0 h 1030307"/>
              <a:gd name="connsiteX1" fmla="*/ 5367018 w 5486400"/>
              <a:gd name="connsiteY1" fmla="*/ 3079 h 1030307"/>
              <a:gd name="connsiteX2" fmla="*/ 5486400 w 5486400"/>
              <a:gd name="connsiteY2" fmla="*/ 113224 h 1030307"/>
              <a:gd name="connsiteX3" fmla="*/ 5486400 w 5486400"/>
              <a:gd name="connsiteY3" fmla="*/ 1030307 h 1030307"/>
              <a:gd name="connsiteX4" fmla="*/ 0 w 5486400"/>
              <a:gd name="connsiteY4" fmla="*/ 1030307 h 1030307"/>
              <a:gd name="connsiteX5" fmla="*/ 0 w 5486400"/>
              <a:gd name="connsiteY5" fmla="*/ 0 h 1030307"/>
              <a:gd name="connsiteX0" fmla="*/ 0 w 5486400"/>
              <a:gd name="connsiteY0" fmla="*/ 0 h 1030307"/>
              <a:gd name="connsiteX1" fmla="*/ 5367018 w 5486400"/>
              <a:gd name="connsiteY1" fmla="*/ 3079 h 1030307"/>
              <a:gd name="connsiteX2" fmla="*/ 5486400 w 5486400"/>
              <a:gd name="connsiteY2" fmla="*/ 113224 h 1030307"/>
              <a:gd name="connsiteX3" fmla="*/ 5486400 w 5486400"/>
              <a:gd name="connsiteY3" fmla="*/ 1030307 h 1030307"/>
              <a:gd name="connsiteX4" fmla="*/ 0 w 5486400"/>
              <a:gd name="connsiteY4" fmla="*/ 1030307 h 1030307"/>
              <a:gd name="connsiteX5" fmla="*/ 0 w 5486400"/>
              <a:gd name="connsiteY5" fmla="*/ 0 h 1030307"/>
              <a:gd name="connsiteX0" fmla="*/ 0 w 5486400"/>
              <a:gd name="connsiteY0" fmla="*/ 0 h 1030307"/>
              <a:gd name="connsiteX1" fmla="*/ 5354703 w 5486400"/>
              <a:gd name="connsiteY1" fmla="*/ 3079 h 1030307"/>
              <a:gd name="connsiteX2" fmla="*/ 5486400 w 5486400"/>
              <a:gd name="connsiteY2" fmla="*/ 113224 h 1030307"/>
              <a:gd name="connsiteX3" fmla="*/ 5486400 w 5486400"/>
              <a:gd name="connsiteY3" fmla="*/ 1030307 h 1030307"/>
              <a:gd name="connsiteX4" fmla="*/ 0 w 5486400"/>
              <a:gd name="connsiteY4" fmla="*/ 1030307 h 1030307"/>
              <a:gd name="connsiteX5" fmla="*/ 0 w 5486400"/>
              <a:gd name="connsiteY5" fmla="*/ 0 h 103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6400" h="1030307">
                <a:moveTo>
                  <a:pt x="0" y="0"/>
                </a:moveTo>
                <a:lnTo>
                  <a:pt x="5354703" y="3079"/>
                </a:lnTo>
                <a:cubicBezTo>
                  <a:pt x="5446463" y="3079"/>
                  <a:pt x="5486400" y="18385"/>
                  <a:pt x="5486400" y="113224"/>
                </a:cubicBezTo>
                <a:lnTo>
                  <a:pt x="5486400" y="1030307"/>
                </a:lnTo>
                <a:lnTo>
                  <a:pt x="0" y="103030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00234E"/>
              </a:gs>
              <a:gs pos="0">
                <a:srgbClr val="003478"/>
              </a:gs>
            </a:gsLst>
            <a:lin ang="0" scaled="1"/>
            <a:tileRect/>
          </a:gradFill>
        </p:spPr>
        <p:txBody>
          <a:bodyPr anchor="ctr">
            <a:normAutofit/>
          </a:bodyPr>
          <a:lstStyle>
            <a:lvl1pPr marL="91440" indent="0">
              <a:buNone/>
              <a:defRPr sz="2600" b="0">
                <a:solidFill>
                  <a:schemeClr val="bg1">
                    <a:lumMod val="95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5257800"/>
            <a:ext cx="1143000" cy="1143000"/>
          </a:xfrm>
          <a:prstGeom prst="rect">
            <a:avLst/>
          </a:prstGeom>
        </p:spPr>
      </p:pic>
      <p:pic>
        <p:nvPicPr>
          <p:cNvPr id="1028" name="Picture 4" descr="Heavy rains cause flooding throughout Williamson County | News |  williamsonherald.com">
            <a:extLst>
              <a:ext uri="{FF2B5EF4-FFF2-40B4-BE49-F238E27FC236}">
                <a16:creationId xmlns:a16="http://schemas.microsoft.com/office/drawing/2014/main" id="{7140266B-95CC-499E-8E9B-E96AD3A2CC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-71438"/>
            <a:ext cx="9334500" cy="700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983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C5EC1-1BEF-49A0-A8DA-B672C63EDC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457200" y="6544005"/>
            <a:ext cx="3086100" cy="31399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Richland County Blue Ribbon Committee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8229600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331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3543300" y="1371600"/>
            <a:ext cx="5114925" cy="4724399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726565"/>
            <a:ext cx="2388235" cy="238823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500376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C5EC1-1BEF-49A0-A8DA-B672C63EDC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457200" y="6544005"/>
            <a:ext cx="3086100" cy="31399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Richland County Blue Ribbon Committee</a:t>
            </a:r>
          </a:p>
        </p:txBody>
      </p:sp>
    </p:spTree>
    <p:extLst>
      <p:ext uri="{BB962C8B-B14F-4D97-AF65-F5344CB8AC3E}">
        <p14:creationId xmlns:p14="http://schemas.microsoft.com/office/powerpoint/2010/main" val="2633358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C5EC1-1BEF-49A0-A8DA-B672C63EDC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9144000" cy="6400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544005"/>
            <a:ext cx="3086100" cy="31399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Richland County Blue Ribbon Committee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7746" y="1524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838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6544005"/>
            <a:ext cx="9144000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 Single Corner Rectangle 8"/>
          <p:cNvSpPr/>
          <p:nvPr userDrawn="1"/>
        </p:nvSpPr>
        <p:spPr>
          <a:xfrm flipV="1">
            <a:off x="0" y="0"/>
            <a:ext cx="6903720" cy="914400"/>
          </a:xfrm>
          <a:prstGeom prst="round1Rect">
            <a:avLst/>
          </a:prstGeom>
          <a:solidFill>
            <a:srgbClr val="2649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290268"/>
            <a:ext cx="9144000" cy="643932"/>
          </a:xfrm>
          <a:prstGeom prst="rect">
            <a:avLst/>
          </a:prstGeom>
          <a:solidFill>
            <a:srgbClr val="2649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44005"/>
            <a:ext cx="2057400" cy="3139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A15C5EC1-1BEF-49A0-A8DA-B672C63EDCC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DACAD2E-5258-4F0F-A5FB-1702E696C75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191000" y="6324600"/>
            <a:ext cx="4876799" cy="58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75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65" r:id="rId3"/>
    <p:sldLayoutId id="2147483654" r:id="rId4"/>
    <p:sldLayoutId id="2147483663" r:id="rId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0" kern="1200">
          <a:solidFill>
            <a:schemeClr val="bg1"/>
          </a:solidFill>
          <a:latin typeface="Franklin Gothic Medium" panose="020B0603020102020204" pitchFamily="34" charset="0"/>
          <a:ea typeface="+mj-ea"/>
          <a:cs typeface="Arial" panose="020B0604020202020204" pitchFamily="34" charset="0"/>
        </a:defRPr>
      </a:lvl1pPr>
    </p:titleStyle>
    <p:bodyStyle>
      <a:lvl1pPr marL="274320" indent="-274320" algn="l" defTabSz="914400" rtl="0" eaLnBrk="1" latinLnBrk="0" hangingPunct="1">
        <a:spcBef>
          <a:spcPts val="1000"/>
        </a:spcBef>
        <a:buClr>
          <a:schemeClr val="accent5"/>
        </a:buClr>
        <a:buFont typeface="Franklin Gothic Book" panose="020B0503020102020204" pitchFamily="34" charset="0"/>
        <a:buChar char="•"/>
        <a:defRPr sz="2200" kern="1200" baseline="0">
          <a:solidFill>
            <a:schemeClr val="tx1">
              <a:lumMod val="90000"/>
              <a:lumOff val="10000"/>
            </a:schemeClr>
          </a:solidFill>
          <a:latin typeface="Franklin Gothic Book" panose="020B0503020102020204" pitchFamily="34" charset="0"/>
          <a:ea typeface="+mn-ea"/>
          <a:cs typeface="Arial" panose="020B0604020202020204" pitchFamily="34" charset="0"/>
        </a:defRPr>
      </a:lvl1pPr>
      <a:lvl2pPr marL="685800" indent="-182880" algn="l" defTabSz="914400" rtl="0" eaLnBrk="1" latinLnBrk="0" hangingPunct="1">
        <a:spcBef>
          <a:spcPts val="600"/>
        </a:spcBef>
        <a:buClr>
          <a:srgbClr val="7F7F7F"/>
        </a:buClr>
        <a:buFont typeface="Franklin Gothic Book" panose="020B0503020102020204" pitchFamily="34" charset="0"/>
        <a:buChar char="▪"/>
        <a:defRPr sz="2100" kern="1200" baseline="0">
          <a:solidFill>
            <a:schemeClr val="tx1">
              <a:lumMod val="90000"/>
              <a:lumOff val="10000"/>
            </a:schemeClr>
          </a:solidFill>
          <a:latin typeface="Franklin Gothic Book" panose="020B0503020102020204" pitchFamily="34" charset="0"/>
          <a:ea typeface="+mn-ea"/>
          <a:cs typeface="Arial" panose="020B0604020202020204" pitchFamily="34" charset="0"/>
        </a:defRPr>
      </a:lvl2pPr>
      <a:lvl3pPr marL="1143000" indent="-182880" algn="l" defTabSz="914400" rtl="0" eaLnBrk="1" latinLnBrk="0" hangingPunct="1">
        <a:spcBef>
          <a:spcPts val="600"/>
        </a:spcBef>
        <a:buClr>
          <a:srgbClr val="7F7F7F"/>
        </a:buClr>
        <a:buFont typeface="Franklin Gothic Book" panose="020B0503020102020204" pitchFamily="34" charset="0"/>
        <a:buChar char="–"/>
        <a:defRPr sz="1800" kern="1200" baseline="0">
          <a:solidFill>
            <a:schemeClr val="tx1">
              <a:lumMod val="90000"/>
              <a:lumOff val="10000"/>
            </a:schemeClr>
          </a:solidFill>
          <a:latin typeface="Franklin Gothic Book" panose="020B0503020102020204" pitchFamily="34" charset="0"/>
          <a:ea typeface="+mn-ea"/>
          <a:cs typeface="Arial" panose="020B0604020202020204" pitchFamily="34" charset="0"/>
        </a:defRPr>
      </a:lvl3pPr>
      <a:lvl4pPr marL="1600200" indent="-182880" algn="l" defTabSz="914400" rtl="0" eaLnBrk="1" latinLnBrk="0" hangingPunct="1">
        <a:spcBef>
          <a:spcPts val="600"/>
        </a:spcBef>
        <a:buClr>
          <a:srgbClr val="7F7F7F"/>
        </a:buClr>
        <a:buFont typeface="Franklin Gothic Book" panose="020B0503020102020204" pitchFamily="34" charset="0"/>
        <a:buChar char="–"/>
        <a:defRPr lang="en-US" sz="1800" kern="1200" baseline="0" dirty="0" smtClean="0">
          <a:solidFill>
            <a:schemeClr val="tx1">
              <a:lumMod val="90000"/>
              <a:lumOff val="10000"/>
            </a:schemeClr>
          </a:solidFill>
          <a:latin typeface="Franklin Gothic Book" panose="020B05030201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spcBef>
          <a:spcPts val="0"/>
        </a:spcBef>
        <a:buFont typeface="Franklin Gothic Book" panose="020B0503020102020204" pitchFamily="34" charset="0"/>
        <a:buNone/>
        <a:defRPr lang="en-US" sz="1800" kern="1200" baseline="0" dirty="0">
          <a:solidFill>
            <a:schemeClr val="tx1">
              <a:lumMod val="75000"/>
              <a:lumOff val="25000"/>
            </a:schemeClr>
          </a:solidFill>
          <a:latin typeface="Franklin Gothic Book" panose="020B05030201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isasterloanassistance.sba.gov/ela/s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 flipH="1">
            <a:off x="2895600" y="685800"/>
            <a:ext cx="6787662" cy="1669808"/>
          </a:xfrm>
          <a:prstGeom prst="roundRect">
            <a:avLst/>
          </a:prstGeom>
          <a:solidFill>
            <a:srgbClr val="26496C"/>
          </a:solidFill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City of Brentwood </a:t>
            </a:r>
          </a:p>
          <a:p>
            <a:pPr>
              <a:spcBef>
                <a:spcPts val="0"/>
              </a:spcBef>
            </a:pPr>
            <a:r>
              <a:rPr lang="en-US" dirty="0"/>
              <a:t>Hazard Mitigation Grant Program </a:t>
            </a:r>
          </a:p>
          <a:p>
            <a:pPr>
              <a:spcBef>
                <a:spcPts val="0"/>
              </a:spcBef>
            </a:pPr>
            <a:r>
              <a:rPr lang="en-US" dirty="0"/>
              <a:t>Community Meeting 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June 29, 2021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66845D-06AC-480B-9F64-AA2BB66BF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8279" y="5736949"/>
            <a:ext cx="9960557" cy="119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869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9C7FE7-85B4-407F-A3F7-B6DC339C1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C5EC1-1BEF-49A0-A8DA-B672C63EDCC2}" type="slidenum">
              <a:rPr lang="en-US" smtClean="0"/>
              <a:t>10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780890-5690-4474-97E6-A8515E8AD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04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83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239000" cy="639762"/>
          </a:xfrm>
        </p:spPr>
        <p:txBody>
          <a:bodyPr>
            <a:normAutofit/>
          </a:bodyPr>
          <a:lstStyle/>
          <a:p>
            <a:r>
              <a:rPr lang="en-US" dirty="0"/>
              <a:t>HMGP Application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533400" y="990600"/>
            <a:ext cx="8124825" cy="54864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</a:rPr>
              <a:t>Eligible Activities: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Acquisition/Demolition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Elevation</a:t>
            </a:r>
          </a:p>
          <a:p>
            <a:pPr lvl="1"/>
            <a:r>
              <a:rPr lang="en-US" sz="2000" dirty="0">
                <a:latin typeface="Arial" panose="020B0604020202020204" pitchFamily="34" charset="0"/>
              </a:rPr>
              <a:t>Structural Relocation</a:t>
            </a:r>
          </a:p>
          <a:p>
            <a:pPr lvl="1"/>
            <a:r>
              <a:rPr lang="en-US" sz="2000" dirty="0">
                <a:latin typeface="Arial" panose="020B0604020202020204" pitchFamily="34" charset="0"/>
              </a:rPr>
              <a:t>Stormwater Management</a:t>
            </a:r>
          </a:p>
          <a:p>
            <a:pPr lvl="1"/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 Structural Flood Control</a:t>
            </a:r>
          </a:p>
          <a:p>
            <a:r>
              <a:rPr lang="en-US" sz="2400" b="1" dirty="0">
                <a:latin typeface="Arial" panose="020B0604020202020204" pitchFamily="34" charset="0"/>
              </a:rPr>
              <a:t>Ineligible Activities:</a:t>
            </a:r>
          </a:p>
          <a:p>
            <a:pPr lvl="1"/>
            <a:r>
              <a:rPr lang="en-US" sz="2000" dirty="0">
                <a:latin typeface="Arial" panose="020B0604020202020204" pitchFamily="34" charset="0"/>
              </a:rPr>
              <a:t>No reduction in risk</a:t>
            </a:r>
          </a:p>
          <a:p>
            <a:pPr lvl="1"/>
            <a:r>
              <a:rPr lang="en-US" sz="2000" dirty="0">
                <a:latin typeface="Arial" panose="020B0604020202020204" pitchFamily="34" charset="0"/>
              </a:rPr>
              <a:t>Dependent on another project phase to be effective</a:t>
            </a:r>
          </a:p>
          <a:p>
            <a:pPr lvl="1"/>
            <a:r>
              <a:rPr lang="en-US" sz="2000" u="sng" dirty="0">
                <a:solidFill>
                  <a:schemeClr val="tx1"/>
                </a:solidFill>
                <a:latin typeface="Arial" panose="020B0604020202020204" pitchFamily="34" charset="0"/>
              </a:rPr>
              <a:t>Construction prior to grant award</a:t>
            </a:r>
          </a:p>
          <a:p>
            <a:pPr lvl="1"/>
            <a:r>
              <a:rPr lang="en-US" sz="2000" dirty="0">
                <a:latin typeface="Arial" panose="020B0604020202020204" pitchFamily="34" charset="0"/>
              </a:rPr>
              <a:t>Address operation, deferred or future maintenance, repairs, or replacement</a:t>
            </a:r>
          </a:p>
          <a:p>
            <a:pPr lvl="1"/>
            <a:r>
              <a:rPr lang="en-US" sz="2000" dirty="0">
                <a:latin typeface="Arial" panose="020B0604020202020204" pitchFamily="34" charset="0"/>
              </a:rPr>
              <a:t>Preparedness measures and response equipment</a:t>
            </a:r>
          </a:p>
          <a:p>
            <a:pPr lvl="1"/>
            <a:r>
              <a:rPr lang="en-US" sz="2000" dirty="0">
                <a:latin typeface="Arial" panose="020B0604020202020204" pitchFamily="34" charset="0"/>
              </a:rPr>
              <a:t>Studies not directly related to design and implementation of proposed project</a:t>
            </a:r>
          </a:p>
          <a:p>
            <a:pPr lvl="1"/>
            <a:endParaRPr lang="en-US" sz="2000" b="1" dirty="0">
              <a:latin typeface="Arial" panose="020B0604020202020204" pitchFamily="34" charset="0"/>
            </a:endParaRPr>
          </a:p>
          <a:p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544005"/>
            <a:ext cx="2057400" cy="313995"/>
          </a:xfrm>
        </p:spPr>
        <p:txBody>
          <a:bodyPr/>
          <a:lstStyle/>
          <a:p>
            <a:fld id="{A15C5EC1-1BEF-49A0-A8DA-B672C63EDCC2}" type="slidenum">
              <a:rPr lang="en-US" smtClean="0"/>
              <a:t>11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BF5534-20CD-4C82-B2C3-6B6E429BD9FB}"/>
              </a:ext>
            </a:extLst>
          </p:cNvPr>
          <p:cNvSpPr txBox="1"/>
          <p:nvPr/>
        </p:nvSpPr>
        <p:spPr>
          <a:xfrm>
            <a:off x="4419600" y="1371600"/>
            <a:ext cx="7162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182880">
              <a:buClr>
                <a:srgbClr val="7F7F7F"/>
              </a:buClr>
              <a:buFont typeface="Franklin Gothic Book" panose="020B0503020102020204" pitchFamily="34" charset="0"/>
              <a:buChar char="▪"/>
            </a:pPr>
            <a:r>
              <a:rPr lang="en-US" sz="2000" dirty="0">
                <a:latin typeface="Arial" panose="020B0604020202020204" pitchFamily="34" charset="0"/>
              </a:rPr>
              <a:t>Structural Retrofitting</a:t>
            </a:r>
          </a:p>
          <a:p>
            <a:pPr marL="685800" lvl="1" indent="-182880">
              <a:buClr>
                <a:srgbClr val="7F7F7F"/>
              </a:buClr>
              <a:buFont typeface="Franklin Gothic Book" panose="020B0503020102020204" pitchFamily="34" charset="0"/>
              <a:buChar char="▪"/>
            </a:pP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Tornado Safe Rooms</a:t>
            </a:r>
          </a:p>
          <a:p>
            <a:pPr marL="685800" lvl="1" indent="-182880">
              <a:buClr>
                <a:srgbClr val="7F7F7F"/>
              </a:buClr>
              <a:buFont typeface="Franklin Gothic Book" panose="020B0503020102020204" pitchFamily="34" charset="0"/>
              <a:buChar char="▪"/>
            </a:pP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Soil Stabilization</a:t>
            </a:r>
          </a:p>
          <a:p>
            <a:pPr marL="685800" lvl="1" indent="-182880">
              <a:buClr>
                <a:srgbClr val="7F7F7F"/>
              </a:buClr>
              <a:buFont typeface="Franklin Gothic Book" panose="020B0503020102020204" pitchFamily="34" charset="0"/>
              <a:buChar char="▪"/>
            </a:pP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 Protection</a:t>
            </a:r>
          </a:p>
          <a:p>
            <a:pPr marL="685800" lvl="1" indent="-182880">
              <a:buClr>
                <a:srgbClr val="7F7F7F"/>
              </a:buClr>
              <a:buFont typeface="Franklin Gothic Book" panose="020B0503020102020204" pitchFamily="34" charset="0"/>
              <a:buChar char="▪"/>
            </a:pP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Post-Disaster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423491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239000" cy="639762"/>
          </a:xfrm>
        </p:spPr>
        <p:txBody>
          <a:bodyPr>
            <a:normAutofit/>
          </a:bodyPr>
          <a:lstStyle/>
          <a:p>
            <a:r>
              <a:rPr lang="en-US" dirty="0"/>
              <a:t>Benefit-Cost Analysis Screening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228600" y="886783"/>
            <a:ext cx="8753042" cy="54864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</a:rPr>
              <a:t>Evaluate project benefits in relation to the project costs</a:t>
            </a:r>
          </a:p>
          <a:p>
            <a:endParaRPr lang="en-US" sz="2400" dirty="0">
              <a:latin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A project is cost-effective when the BCR &gt; 1.0</a:t>
            </a:r>
          </a:p>
          <a:p>
            <a:r>
              <a:rPr lang="en-US" sz="2400" dirty="0">
                <a:latin typeface="Arial" panose="020B0604020202020204" pitchFamily="34" charset="0"/>
              </a:rPr>
              <a:t>Screen by calculating BCR using lower and upper-bound (worst case) parameters</a:t>
            </a:r>
          </a:p>
          <a:p>
            <a:pPr lvl="1"/>
            <a:r>
              <a:rPr lang="en-US" sz="2400" dirty="0">
                <a:latin typeface="Arial" panose="020B0604020202020204" pitchFamily="34" charset="0"/>
              </a:rPr>
              <a:t>Low and high estimate of costs</a:t>
            </a:r>
          </a:p>
          <a:p>
            <a:pPr lvl="1"/>
            <a:r>
              <a:rPr lang="en-US" sz="2400" dirty="0">
                <a:latin typeface="Arial" panose="020B0604020202020204" pitchFamily="34" charset="0"/>
              </a:rPr>
              <a:t>Impact of first floor elevations</a:t>
            </a:r>
          </a:p>
          <a:p>
            <a:pPr lvl="1"/>
            <a:endParaRPr lang="en-US" sz="2400" dirty="0">
              <a:latin typeface="Arial" panose="020B0604020202020204" pitchFamily="34" charset="0"/>
            </a:endParaRPr>
          </a:p>
          <a:p>
            <a:endParaRPr lang="en-US" sz="2400" b="1" dirty="0"/>
          </a:p>
          <a:p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544005"/>
            <a:ext cx="2057400" cy="313995"/>
          </a:xfrm>
        </p:spPr>
        <p:txBody>
          <a:bodyPr/>
          <a:lstStyle/>
          <a:p>
            <a:fld id="{A15C5EC1-1BEF-49A0-A8DA-B672C63EDCC2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7" name="Content Placeholder 10">
            <a:extLst>
              <a:ext uri="{FF2B5EF4-FFF2-40B4-BE49-F238E27FC236}">
                <a16:creationId xmlns:a16="http://schemas.microsoft.com/office/drawing/2014/main" id="{F3A49F87-BFF9-45D2-A09D-8AE54B2EAE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9783162"/>
              </p:ext>
            </p:extLst>
          </p:nvPr>
        </p:nvGraphicFramePr>
        <p:xfrm>
          <a:off x="2438400" y="1295400"/>
          <a:ext cx="3906116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9487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239000" cy="639762"/>
          </a:xfrm>
        </p:spPr>
        <p:txBody>
          <a:bodyPr>
            <a:normAutofit/>
          </a:bodyPr>
          <a:lstStyle/>
          <a:p>
            <a:r>
              <a:rPr lang="en-US" dirty="0"/>
              <a:t>Benefit-Cost Analysis Screening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533400" y="990600"/>
            <a:ext cx="8124825" cy="5486400"/>
          </a:xfrm>
        </p:spPr>
        <p:txBody>
          <a:bodyPr>
            <a:normAutofit lnSpcReduction="10000"/>
          </a:bodyPr>
          <a:lstStyle/>
          <a:p>
            <a:r>
              <a:rPr lang="en-US" sz="2300" b="1" dirty="0">
                <a:latin typeface="Arial" panose="020B0604020202020204" pitchFamily="34" charset="0"/>
              </a:rPr>
              <a:t>Project Benefits</a:t>
            </a:r>
            <a:r>
              <a:rPr lang="en-US" sz="2300" dirty="0">
                <a:latin typeface="Arial" panose="020B0604020202020204" pitchFamily="34" charset="0"/>
              </a:rPr>
              <a:t> include: </a:t>
            </a:r>
          </a:p>
          <a:p>
            <a:pPr lvl="1"/>
            <a:r>
              <a:rPr lang="en-US" sz="2000" dirty="0">
                <a:latin typeface="Arial" panose="020B0604020202020204" pitchFamily="34" charset="0"/>
              </a:rPr>
              <a:t>Avoided losses (physical damages) to structures and contents</a:t>
            </a:r>
          </a:p>
          <a:p>
            <a:pPr lvl="1"/>
            <a:r>
              <a:rPr lang="en-US" sz="2000" dirty="0">
                <a:latin typeface="Arial" panose="020B0604020202020204" pitchFamily="34" charset="0"/>
              </a:rPr>
              <a:t>Avoided displacement cost of residents</a:t>
            </a:r>
          </a:p>
          <a:p>
            <a:pPr lvl="1"/>
            <a:r>
              <a:rPr lang="en-US" sz="2000" dirty="0">
                <a:latin typeface="Arial" panose="020B0604020202020204" pitchFamily="34" charset="0"/>
              </a:rPr>
              <a:t>Societal benefits</a:t>
            </a:r>
            <a:endParaRPr lang="en-US" sz="2000" dirty="0"/>
          </a:p>
          <a:p>
            <a:r>
              <a:rPr lang="en-US" sz="2400" b="1" dirty="0">
                <a:latin typeface="Arial" panose="020B0604020202020204" pitchFamily="34" charset="0"/>
              </a:rPr>
              <a:t>Project Costs </a:t>
            </a:r>
            <a:r>
              <a:rPr lang="en-US" sz="2400" dirty="0">
                <a:latin typeface="Arial" panose="020B0604020202020204" pitchFamily="34" charset="0"/>
              </a:rPr>
              <a:t>include:</a:t>
            </a:r>
          </a:p>
          <a:p>
            <a:pPr lvl="1"/>
            <a:r>
              <a:rPr lang="en-US" sz="2000" dirty="0">
                <a:latin typeface="Arial" panose="020B0604020202020204" pitchFamily="34" charset="0"/>
              </a:rPr>
              <a:t>Pre/Post Survey – Elevation Certificates</a:t>
            </a:r>
          </a:p>
          <a:p>
            <a:pPr lvl="1"/>
            <a:r>
              <a:rPr lang="en-US" sz="2000" dirty="0">
                <a:latin typeface="Arial" panose="020B0604020202020204" pitchFamily="34" charset="0"/>
              </a:rPr>
              <a:t>Permit fees, termite inspection</a:t>
            </a:r>
          </a:p>
          <a:p>
            <a:pPr lvl="1"/>
            <a:r>
              <a:rPr lang="en-US" sz="2000" dirty="0">
                <a:latin typeface="Arial" panose="020B0604020202020204" pitchFamily="34" charset="0"/>
              </a:rPr>
              <a:t>Disconnection/Reconnection of utilities</a:t>
            </a:r>
          </a:p>
          <a:p>
            <a:pPr lvl="1"/>
            <a:r>
              <a:rPr lang="en-US" sz="2000" dirty="0">
                <a:latin typeface="Arial" panose="020B0604020202020204" pitchFamily="34" charset="0"/>
              </a:rPr>
              <a:t>Engineering/design services</a:t>
            </a:r>
          </a:p>
          <a:p>
            <a:pPr lvl="1"/>
            <a:r>
              <a:rPr lang="en-US" sz="2000" dirty="0">
                <a:latin typeface="Arial" panose="020B0604020202020204" pitchFamily="34" charset="0"/>
              </a:rPr>
              <a:t>Foundation preparation (repair if necessary for safe elevation)</a:t>
            </a:r>
          </a:p>
          <a:p>
            <a:pPr lvl="1"/>
            <a:r>
              <a:rPr lang="en-US" sz="2000" dirty="0">
                <a:latin typeface="Arial" panose="020B0604020202020204" pitchFamily="34" charset="0"/>
              </a:rPr>
              <a:t>Elevation of the structure, existing decks/porches/stairs</a:t>
            </a:r>
          </a:p>
          <a:p>
            <a:pPr lvl="1"/>
            <a:r>
              <a:rPr lang="en-US" sz="2000" dirty="0">
                <a:latin typeface="Arial" panose="020B0604020202020204" pitchFamily="34" charset="0"/>
              </a:rPr>
              <a:t>Construction of new stairs/landings/railings/ADA compliant to access elevated space</a:t>
            </a:r>
          </a:p>
          <a:p>
            <a:pPr lvl="1"/>
            <a:r>
              <a:rPr lang="en-US" sz="2000" dirty="0">
                <a:latin typeface="Arial" panose="020B0604020202020204" pitchFamily="34" charset="0"/>
              </a:rPr>
              <a:t>Debris disposal</a:t>
            </a:r>
          </a:p>
          <a:p>
            <a:pPr lvl="1"/>
            <a:r>
              <a:rPr lang="en-US" sz="2000" dirty="0">
                <a:latin typeface="Arial" panose="020B0604020202020204" pitchFamily="34" charset="0"/>
              </a:rPr>
              <a:t>Landscaping</a:t>
            </a:r>
          </a:p>
          <a:p>
            <a:pPr lvl="1"/>
            <a:r>
              <a:rPr lang="en-US" sz="2000" dirty="0">
                <a:latin typeface="Arial" panose="020B0604020202020204" pitchFamily="34" charset="0"/>
              </a:rPr>
              <a:t>Project administration</a:t>
            </a:r>
          </a:p>
          <a:p>
            <a:pPr lvl="1"/>
            <a:r>
              <a:rPr lang="en-US" sz="2000" dirty="0">
                <a:latin typeface="Arial" panose="020B0604020202020204" pitchFamily="34" charset="0"/>
              </a:rPr>
              <a:t>Construction management</a:t>
            </a:r>
          </a:p>
          <a:p>
            <a:pPr lvl="1"/>
            <a:endParaRPr lang="en-US" sz="23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544005"/>
            <a:ext cx="2057400" cy="313995"/>
          </a:xfrm>
        </p:spPr>
        <p:txBody>
          <a:bodyPr/>
          <a:lstStyle/>
          <a:p>
            <a:fld id="{A15C5EC1-1BEF-49A0-A8DA-B672C63EDCC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525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239000" cy="639762"/>
          </a:xfrm>
        </p:spPr>
        <p:txBody>
          <a:bodyPr>
            <a:normAutofit/>
          </a:bodyPr>
          <a:lstStyle/>
          <a:p>
            <a:r>
              <a:rPr lang="en-US" dirty="0"/>
              <a:t>Benefit-Cost Analysis Screening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533400" y="990600"/>
            <a:ext cx="8124825" cy="54864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</a:rPr>
              <a:t>Ineligible Project Costs </a:t>
            </a:r>
            <a:r>
              <a:rPr lang="en-US" sz="2400" dirty="0">
                <a:latin typeface="Arial" panose="020B0604020202020204" pitchFamily="34" charset="0"/>
              </a:rPr>
              <a:t>include: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Costs related to building additions or auxiliary structures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Construction of </a:t>
            </a:r>
            <a:r>
              <a:rPr lang="en-US" sz="2000" u="sng" dirty="0">
                <a:solidFill>
                  <a:schemeClr val="tx1"/>
                </a:solidFill>
                <a:latin typeface="Arial" panose="020B0604020202020204" pitchFamily="34" charset="0"/>
              </a:rPr>
              <a:t>new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 decks or porches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Existing floor system, decks, or other structural members that have deteriorated or inadequately designed are NOT eligible costs.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Elevation will be to BFE + 2 feet.  Cost of high elevation would be owner's expense.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Any improvements for purely aesthetic reasons </a:t>
            </a:r>
            <a:br>
              <a:rPr lang="en-US" sz="20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(brick façade on street view side of elevation)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Cost to repair/replace undersized utilities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Additional landscaping for ornamentation beyond what existed on the site prior to construction</a:t>
            </a:r>
          </a:p>
          <a:p>
            <a:pPr lvl="1"/>
            <a:endParaRPr lang="en-US" sz="23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544005"/>
            <a:ext cx="2057400" cy="313995"/>
          </a:xfrm>
        </p:spPr>
        <p:txBody>
          <a:bodyPr/>
          <a:lstStyle/>
          <a:p>
            <a:fld id="{A15C5EC1-1BEF-49A0-A8DA-B672C63EDCC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61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239000" cy="639762"/>
          </a:xfrm>
        </p:spPr>
        <p:txBody>
          <a:bodyPr>
            <a:normAutofit/>
          </a:bodyPr>
          <a:lstStyle/>
          <a:p>
            <a:r>
              <a:rPr lang="en-US" dirty="0"/>
              <a:t>Benefit-Cost Analysis Screening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204788" y="1057605"/>
            <a:ext cx="8634412" cy="5486400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Arial" panose="020B0604020202020204" pitchFamily="34" charset="0"/>
              </a:rPr>
              <a:t>Project Configuration</a:t>
            </a:r>
          </a:p>
          <a:p>
            <a:pPr lvl="1"/>
            <a:r>
              <a:rPr lang="en-US" sz="2000" dirty="0">
                <a:latin typeface="Arial" panose="020B0604020202020204" pitchFamily="34" charset="0"/>
              </a:rPr>
              <a:t>Location</a:t>
            </a:r>
          </a:p>
          <a:p>
            <a:pPr lvl="1"/>
            <a:r>
              <a:rPr lang="en-US" sz="2000" dirty="0">
                <a:latin typeface="Arial" panose="020B0604020202020204" pitchFamily="34" charset="0"/>
              </a:rPr>
              <a:t>Mitigation Action</a:t>
            </a:r>
          </a:p>
          <a:p>
            <a:pPr marL="274320" lvl="1" indent="-274320">
              <a:spcBef>
                <a:spcPts val="1000"/>
              </a:spcBef>
              <a:buClr>
                <a:schemeClr val="accent5"/>
              </a:buClr>
              <a:buFont typeface="Franklin Gothic Book" panose="020B05030201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</a:rPr>
              <a:t>Cost Estimation</a:t>
            </a:r>
          </a:p>
          <a:p>
            <a:pPr lvl="1"/>
            <a:r>
              <a:rPr lang="en-US" sz="2000" dirty="0">
                <a:latin typeface="Arial" panose="020B0604020202020204" pitchFamily="34" charset="0"/>
              </a:rPr>
              <a:t>Fixed Costs</a:t>
            </a:r>
          </a:p>
          <a:p>
            <a:pPr lvl="1"/>
            <a:r>
              <a:rPr lang="en-US" sz="2000" dirty="0">
                <a:latin typeface="Arial" panose="020B0604020202020204" pitchFamily="34" charset="0"/>
              </a:rPr>
              <a:t>Variable Costs </a:t>
            </a:r>
          </a:p>
          <a:p>
            <a:pPr lvl="2"/>
            <a:r>
              <a:rPr lang="en-US" sz="1700" dirty="0">
                <a:latin typeface="Arial" panose="020B0604020202020204" pitchFamily="34" charset="0"/>
              </a:rPr>
              <a:t>Based on Square Footage/Stories - $50/sf up to $120/sf</a:t>
            </a:r>
          </a:p>
          <a:p>
            <a:pPr lvl="2"/>
            <a:r>
              <a:rPr lang="en-US" sz="1700" u="sng" dirty="0">
                <a:latin typeface="Arial" panose="020B0604020202020204" pitchFamily="34" charset="0"/>
              </a:rPr>
              <a:t>Upper/Lower Bound Estimate</a:t>
            </a:r>
          </a:p>
          <a:p>
            <a:r>
              <a:rPr lang="en-US" sz="2000" b="1" dirty="0">
                <a:latin typeface="Arial" panose="020B0604020202020204" pitchFamily="34" charset="0"/>
              </a:rPr>
              <a:t>Hazard Probability Parameters for </a:t>
            </a:r>
            <a:r>
              <a:rPr lang="en-US" sz="2000" b="1" u="sng" dirty="0">
                <a:latin typeface="Arial" panose="020B0604020202020204" pitchFamily="34" charset="0"/>
              </a:rPr>
              <a:t>Modeled Damages</a:t>
            </a:r>
            <a:r>
              <a:rPr lang="en-US" sz="2000" b="1" dirty="0">
                <a:latin typeface="Arial" panose="020B0604020202020204" pitchFamily="34" charset="0"/>
              </a:rPr>
              <a:t>:</a:t>
            </a:r>
          </a:p>
          <a:p>
            <a:pPr lvl="1"/>
            <a:r>
              <a:rPr lang="en-US" sz="1700" dirty="0">
                <a:latin typeface="Arial" panose="020B0604020202020204" pitchFamily="34" charset="0"/>
              </a:rPr>
              <a:t>Water Surface Elevations – 10, 50, 100, 500-yr flood events</a:t>
            </a:r>
          </a:p>
          <a:p>
            <a:pPr lvl="1"/>
            <a:r>
              <a:rPr lang="en-US" sz="1700" dirty="0">
                <a:latin typeface="Arial" panose="020B0604020202020204" pitchFamily="34" charset="0"/>
              </a:rPr>
              <a:t>Streambed Elevation</a:t>
            </a:r>
          </a:p>
          <a:p>
            <a:pPr lvl="1"/>
            <a:r>
              <a:rPr lang="en-US" sz="1700" u="sng" dirty="0">
                <a:latin typeface="Arial" panose="020B0604020202020204" pitchFamily="34" charset="0"/>
              </a:rPr>
              <a:t>Lowest Floor Elevation</a:t>
            </a:r>
          </a:p>
          <a:p>
            <a:pPr lvl="1"/>
            <a:r>
              <a:rPr lang="en-US" sz="1700" dirty="0">
                <a:latin typeface="Arial" panose="020B0604020202020204" pitchFamily="34" charset="0"/>
              </a:rPr>
              <a:t>Raise Elevation</a:t>
            </a:r>
          </a:p>
          <a:p>
            <a:pPr marL="274320" lvl="1" indent="-274320">
              <a:spcBef>
                <a:spcPts val="1000"/>
              </a:spcBef>
              <a:buClr>
                <a:schemeClr val="accent5"/>
              </a:buClr>
              <a:buFont typeface="Franklin Gothic Book" panose="020B05030201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</a:rPr>
              <a:t>Building Information</a:t>
            </a:r>
          </a:p>
          <a:p>
            <a:pPr marL="274320" lvl="1" indent="-274320">
              <a:spcBef>
                <a:spcPts val="1000"/>
              </a:spcBef>
              <a:buClr>
                <a:schemeClr val="accent5"/>
              </a:buClr>
              <a:buFont typeface="Franklin Gothic Book" panose="020B05030201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</a:rPr>
              <a:t>Benefits – USACE Depth-Damage Curves; FEMA Default Values</a:t>
            </a:r>
          </a:p>
          <a:p>
            <a:pPr marL="274320" lvl="1" indent="-274320">
              <a:spcBef>
                <a:spcPts val="1000"/>
              </a:spcBef>
              <a:buClr>
                <a:schemeClr val="accent5"/>
              </a:buClr>
              <a:buFont typeface="Franklin Gothic Book" panose="020B0503020102020204" pitchFamily="34" charset="0"/>
              <a:buChar char="•"/>
            </a:pPr>
            <a:endParaRPr lang="en-US" sz="2000" b="1" dirty="0">
              <a:latin typeface="Arial" panose="020B0604020202020204" pitchFamily="34" charset="0"/>
            </a:endParaRP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544005"/>
            <a:ext cx="2057400" cy="313995"/>
          </a:xfrm>
        </p:spPr>
        <p:txBody>
          <a:bodyPr/>
          <a:lstStyle/>
          <a:p>
            <a:fld id="{A15C5EC1-1BEF-49A0-A8DA-B672C63EDCC2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0E9612-E4F3-430D-92FD-F362AD34EA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602"/>
          <a:stretch/>
        </p:blipFill>
        <p:spPr>
          <a:xfrm>
            <a:off x="3951343" y="743610"/>
            <a:ext cx="4400041" cy="1896609"/>
          </a:xfrm>
          <a:prstGeom prst="rect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11264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239000" cy="639762"/>
          </a:xfrm>
        </p:spPr>
        <p:txBody>
          <a:bodyPr>
            <a:normAutofit/>
          </a:bodyPr>
          <a:lstStyle/>
          <a:p>
            <a:r>
              <a:rPr lang="en-US" dirty="0"/>
              <a:t>Benefit-Cost Analysis Screening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544005"/>
            <a:ext cx="2057400" cy="313995"/>
          </a:xfrm>
        </p:spPr>
        <p:txBody>
          <a:bodyPr/>
          <a:lstStyle/>
          <a:p>
            <a:fld id="{A15C5EC1-1BEF-49A0-A8DA-B672C63EDCC2}" type="slidenum">
              <a:rPr lang="en-US" smtClean="0"/>
              <a:t>16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733E40-1838-4119-9CC8-E4664C41B5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500"/>
          <a:stretch/>
        </p:blipFill>
        <p:spPr>
          <a:xfrm>
            <a:off x="332014" y="1639156"/>
            <a:ext cx="8001000" cy="40338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9CBB763-A3E0-4A9A-8029-B417E2EF7A23}"/>
              </a:ext>
            </a:extLst>
          </p:cNvPr>
          <p:cNvSpPr/>
          <p:nvPr/>
        </p:nvSpPr>
        <p:spPr>
          <a:xfrm>
            <a:off x="1322614" y="2142394"/>
            <a:ext cx="2895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E64851-426F-4AE8-8FE5-7076D422C37F}"/>
              </a:ext>
            </a:extLst>
          </p:cNvPr>
          <p:cNvSpPr/>
          <p:nvPr/>
        </p:nvSpPr>
        <p:spPr>
          <a:xfrm>
            <a:off x="3380014" y="1381100"/>
            <a:ext cx="4876800" cy="772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1D42E3B-908C-41B9-9207-13CA95DD5CA4}"/>
              </a:ext>
            </a:extLst>
          </p:cNvPr>
          <p:cNvCxnSpPr>
            <a:cxnSpLocks/>
          </p:cNvCxnSpPr>
          <p:nvPr/>
        </p:nvCxnSpPr>
        <p:spPr>
          <a:xfrm>
            <a:off x="1235528" y="4921199"/>
            <a:ext cx="7021286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137A082-3659-4E59-97E7-02AD3F7FB67A}"/>
              </a:ext>
            </a:extLst>
          </p:cNvPr>
          <p:cNvSpPr txBox="1"/>
          <p:nvPr/>
        </p:nvSpPr>
        <p:spPr>
          <a:xfrm>
            <a:off x="21771" y="4705755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10-Year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F4710B-9729-426A-8B54-46C138FD4B83}"/>
              </a:ext>
            </a:extLst>
          </p:cNvPr>
          <p:cNvSpPr txBox="1"/>
          <p:nvPr/>
        </p:nvSpPr>
        <p:spPr>
          <a:xfrm>
            <a:off x="43542" y="4384809"/>
            <a:ext cx="13117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Franklin Gothic Book" panose="020B0503020102020204" pitchFamily="34" charset="0"/>
              </a:rPr>
              <a:t>100-Year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733237D-F6EB-4145-88E6-AB26C57F57E9}"/>
              </a:ext>
            </a:extLst>
          </p:cNvPr>
          <p:cNvCxnSpPr>
            <a:cxnSpLocks/>
          </p:cNvCxnSpPr>
          <p:nvPr/>
        </p:nvCxnSpPr>
        <p:spPr>
          <a:xfrm flipV="1">
            <a:off x="7919356" y="3676618"/>
            <a:ext cx="473529" cy="802462"/>
          </a:xfrm>
          <a:prstGeom prst="straightConnector1">
            <a:avLst/>
          </a:prstGeom>
          <a:ln w="381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D306C83-8342-4745-AF3F-0BC87C7C3ECB}"/>
              </a:ext>
            </a:extLst>
          </p:cNvPr>
          <p:cNvSpPr txBox="1"/>
          <p:nvPr/>
        </p:nvSpPr>
        <p:spPr>
          <a:xfrm>
            <a:off x="7965621" y="2873014"/>
            <a:ext cx="13117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B050"/>
                </a:solidFill>
                <a:latin typeface="Franklin Gothic Book" panose="020B0503020102020204" pitchFamily="34" charset="0"/>
              </a:rPr>
              <a:t>100-Yr</a:t>
            </a:r>
          </a:p>
          <a:p>
            <a:r>
              <a:rPr lang="en-US" sz="2200" b="1" dirty="0">
                <a:solidFill>
                  <a:srgbClr val="00B050"/>
                </a:solidFill>
                <a:latin typeface="Franklin Gothic Book" panose="020B0503020102020204" pitchFamily="34" charset="0"/>
              </a:rPr>
              <a:t>+2 ft</a:t>
            </a:r>
          </a:p>
        </p:txBody>
      </p:sp>
    </p:spTree>
    <p:extLst>
      <p:ext uri="{BB962C8B-B14F-4D97-AF65-F5344CB8AC3E}">
        <p14:creationId xmlns:p14="http://schemas.microsoft.com/office/powerpoint/2010/main" val="36503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239000" cy="639762"/>
          </a:xfrm>
        </p:spPr>
        <p:txBody>
          <a:bodyPr>
            <a:normAutofit/>
          </a:bodyPr>
          <a:lstStyle/>
          <a:p>
            <a:r>
              <a:rPr lang="en-US" dirty="0"/>
              <a:t>Benefit-Cost Analysis Screening RESULTS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544005"/>
            <a:ext cx="2057400" cy="313995"/>
          </a:xfrm>
        </p:spPr>
        <p:txBody>
          <a:bodyPr/>
          <a:lstStyle/>
          <a:p>
            <a:fld id="{A15C5EC1-1BEF-49A0-A8DA-B672C63EDCC2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0CC4E5C-58E3-4A7D-A3F6-0A62B61602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746404"/>
              </p:ext>
            </p:extLst>
          </p:nvPr>
        </p:nvGraphicFramePr>
        <p:xfrm>
          <a:off x="304800" y="1169289"/>
          <a:ext cx="8305800" cy="4519422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267550">
                  <a:extLst>
                    <a:ext uri="{9D8B030D-6E8A-4147-A177-3AD203B41FA5}">
                      <a16:colId xmlns:a16="http://schemas.microsoft.com/office/drawing/2014/main" val="3395593679"/>
                    </a:ext>
                  </a:extLst>
                </a:gridCol>
                <a:gridCol w="1204324">
                  <a:extLst>
                    <a:ext uri="{9D8B030D-6E8A-4147-A177-3AD203B41FA5}">
                      <a16:colId xmlns:a16="http://schemas.microsoft.com/office/drawing/2014/main" val="2694130937"/>
                    </a:ext>
                  </a:extLst>
                </a:gridCol>
                <a:gridCol w="1977021">
                  <a:extLst>
                    <a:ext uri="{9D8B030D-6E8A-4147-A177-3AD203B41FA5}">
                      <a16:colId xmlns:a16="http://schemas.microsoft.com/office/drawing/2014/main" val="1828185195"/>
                    </a:ext>
                  </a:extLst>
                </a:gridCol>
                <a:gridCol w="1856905">
                  <a:extLst>
                    <a:ext uri="{9D8B030D-6E8A-4147-A177-3AD203B41FA5}">
                      <a16:colId xmlns:a16="http://schemas.microsoft.com/office/drawing/2014/main" val="42648284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Structures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BCR – </a:t>
                      </a:r>
                      <a:br>
                        <a:rPr lang="en-US" sz="1600" b="0" dirty="0">
                          <a:effectLst/>
                        </a:rPr>
                      </a:br>
                      <a:r>
                        <a:rPr lang="en-US" sz="1600" b="0" dirty="0">
                          <a:effectLst/>
                        </a:rPr>
                        <a:t>Lower Cost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BCR – </a:t>
                      </a:r>
                      <a:br>
                        <a:rPr lang="en-US" sz="1600" b="0" dirty="0">
                          <a:effectLst/>
                        </a:rPr>
                      </a:br>
                      <a:r>
                        <a:rPr lang="en-US" sz="1600" b="0" dirty="0">
                          <a:effectLst/>
                        </a:rPr>
                        <a:t>Higher Cost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BCR – High Cost and Adjustment to Lowest Floor</a:t>
                      </a:r>
                      <a:endParaRPr lang="en-US" sz="16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064147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1837 Harpeth River Drive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6.11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3.67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1.00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0491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1843 Harpeth River Drive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2.48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1.50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0.26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12977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1845 Harpeth River Drive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2.36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1.56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0.32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58724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1849 Harpeth River Drive 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2.07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1.36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0.27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10342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1901 Harpeth River Drive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5.48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3.65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0.96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75024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1905 Harpeth River Drive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18.42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10.99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2.54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1184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1908 Harpeth River Drive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1.26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0.71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0.16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05083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1915 Harpeth River Drive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8.33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5.04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1.96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3749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1919 Harpeth River Drive</a:t>
                      </a:r>
                      <a:endParaRPr lang="en-US" sz="16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8.56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6.34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2.27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6277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1928 Harpeth River Drive</a:t>
                      </a:r>
                      <a:endParaRPr lang="en-US" sz="16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8.09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4.87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1.56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1012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1940 Harpeth River Drive </a:t>
                      </a:r>
                      <a:endParaRPr lang="en-US" sz="16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8.61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5.42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2.01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23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1215 Parker Place</a:t>
                      </a:r>
                      <a:endParaRPr lang="en-US" sz="16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N/A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N/A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N/A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03698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5317 Williamsburg Road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7.28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7.18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1.50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833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5309 Williamsburg Road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8.15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5.37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1.73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220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0164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239000" cy="639762"/>
          </a:xfrm>
        </p:spPr>
        <p:txBody>
          <a:bodyPr>
            <a:normAutofit/>
          </a:bodyPr>
          <a:lstStyle/>
          <a:p>
            <a:r>
              <a:rPr lang="en-US" dirty="0"/>
              <a:t>HMGP Application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228600" y="3251019"/>
            <a:ext cx="8610600" cy="292118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latin typeface="Arial" panose="020B0604020202020204" pitchFamily="34" charset="0"/>
              </a:rPr>
              <a:t>Coordination with Interested Property Owners</a:t>
            </a:r>
          </a:p>
          <a:p>
            <a:pPr lvl="1"/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</a:rPr>
              <a:t>Notice of </a:t>
            </a:r>
            <a:r>
              <a:rPr lang="en-US" sz="2300" u="sng" dirty="0">
                <a:solidFill>
                  <a:srgbClr val="FF0000"/>
                </a:solidFill>
                <a:latin typeface="Arial" panose="020B0604020202020204" pitchFamily="34" charset="0"/>
              </a:rPr>
              <a:t>Voluntary</a:t>
            </a:r>
            <a:r>
              <a:rPr lang="en-US" sz="2300" dirty="0">
                <a:latin typeface="Arial" panose="020B0604020202020204" pitchFamily="34" charset="0"/>
              </a:rPr>
              <a:t> Interest Form</a:t>
            </a:r>
          </a:p>
          <a:p>
            <a:r>
              <a:rPr lang="en-US" sz="2400" dirty="0">
                <a:latin typeface="Arial" panose="020B0604020202020204" pitchFamily="34" charset="0"/>
              </a:rPr>
              <a:t>Notice of Intent – submit to TEMA</a:t>
            </a:r>
          </a:p>
          <a:p>
            <a:r>
              <a:rPr lang="en-US" sz="2400" dirty="0">
                <a:latin typeface="Arial" panose="020B0604020202020204" pitchFamily="34" charset="0"/>
              </a:rPr>
              <a:t>Application Package</a:t>
            </a:r>
          </a:p>
          <a:p>
            <a:pPr lvl="1"/>
            <a:r>
              <a:rPr lang="en-US" sz="2300" dirty="0">
                <a:latin typeface="Arial" panose="020B0604020202020204" pitchFamily="34" charset="0"/>
              </a:rPr>
              <a:t>Phase 1 – Feasibility/Design</a:t>
            </a:r>
          </a:p>
          <a:p>
            <a:pPr lvl="1"/>
            <a:r>
              <a:rPr lang="en-US" sz="2300" dirty="0">
                <a:latin typeface="Arial" panose="020B0604020202020204" pitchFamily="34" charset="0"/>
              </a:rPr>
              <a:t>Phase 2 - Construction</a:t>
            </a:r>
          </a:p>
          <a:p>
            <a:r>
              <a:rPr lang="en-US" sz="2400" dirty="0">
                <a:latin typeface="Arial" panose="020B0604020202020204" pitchFamily="34" charset="0"/>
              </a:rPr>
              <a:t>State - TEMA Review</a:t>
            </a:r>
          </a:p>
          <a:p>
            <a:r>
              <a:rPr lang="en-US" sz="2400" dirty="0">
                <a:latin typeface="Arial" panose="020B0604020202020204" pitchFamily="34" charset="0"/>
              </a:rPr>
              <a:t>Federal - FEMA Review</a:t>
            </a:r>
          </a:p>
          <a:p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544005"/>
            <a:ext cx="2057400" cy="313995"/>
          </a:xfrm>
        </p:spPr>
        <p:txBody>
          <a:bodyPr/>
          <a:lstStyle/>
          <a:p>
            <a:fld id="{A15C5EC1-1BEF-49A0-A8DA-B672C63EDCC2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643827-F915-420A-92A5-7675DF9BD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" y="990600"/>
            <a:ext cx="9144000" cy="22604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213402-A76E-4F9B-9FD0-A58885891A79}"/>
              </a:ext>
            </a:extLst>
          </p:cNvPr>
          <p:cNvSpPr txBox="1"/>
          <p:nvPr/>
        </p:nvSpPr>
        <p:spPr>
          <a:xfrm>
            <a:off x="5181600" y="3641344"/>
            <a:ext cx="3733800" cy="246221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200" b="1" u="sng" dirty="0">
                <a:latin typeface="Franklin Gothic Book" panose="020B0503020102020204" pitchFamily="34" charset="0"/>
              </a:rPr>
              <a:t>Feasibility/Design </a:t>
            </a:r>
          </a:p>
          <a:p>
            <a:pPr marL="342900" indent="-342900">
              <a:buFontTx/>
              <a:buChar char="-"/>
            </a:pPr>
            <a:r>
              <a:rPr lang="en-US" sz="2200" dirty="0">
                <a:latin typeface="Franklin Gothic Book" panose="020B0503020102020204" pitchFamily="34" charset="0"/>
              </a:rPr>
              <a:t>Survey / Elevation Cert.</a:t>
            </a:r>
          </a:p>
          <a:p>
            <a:pPr marL="342900" indent="-342900">
              <a:buFontTx/>
              <a:buChar char="-"/>
            </a:pPr>
            <a:r>
              <a:rPr lang="en-US" sz="2200" dirty="0">
                <a:latin typeface="Franklin Gothic Book" panose="020B0503020102020204" pitchFamily="34" charset="0"/>
              </a:rPr>
              <a:t>Foundation Inspection</a:t>
            </a:r>
          </a:p>
          <a:p>
            <a:pPr marL="342900" indent="-342900">
              <a:buFontTx/>
              <a:buChar char="-"/>
            </a:pPr>
            <a:r>
              <a:rPr lang="en-US" sz="2200" dirty="0">
                <a:latin typeface="Franklin Gothic Book" panose="020B0503020102020204" pitchFamily="34" charset="0"/>
              </a:rPr>
              <a:t>Engineering Design</a:t>
            </a:r>
          </a:p>
          <a:p>
            <a:pPr marL="342900" indent="-342900">
              <a:buFontTx/>
              <a:buChar char="-"/>
            </a:pPr>
            <a:r>
              <a:rPr lang="en-US" sz="2200" dirty="0">
                <a:latin typeface="Franklin Gothic Book" panose="020B0503020102020204" pitchFamily="34" charset="0"/>
              </a:rPr>
              <a:t>Construction Cost</a:t>
            </a:r>
          </a:p>
          <a:p>
            <a:pPr marL="342900" indent="-342900">
              <a:buFontTx/>
              <a:buChar char="-"/>
            </a:pPr>
            <a:r>
              <a:rPr lang="en-US" sz="2200" dirty="0">
                <a:latin typeface="Franklin Gothic Book" panose="020B0503020102020204" pitchFamily="34" charset="0"/>
              </a:rPr>
              <a:t>Termite Inspection</a:t>
            </a:r>
          </a:p>
          <a:p>
            <a:pPr marL="342900" indent="-342900">
              <a:buFontTx/>
              <a:buChar char="-"/>
            </a:pPr>
            <a:r>
              <a:rPr lang="en-US" sz="2200" dirty="0">
                <a:latin typeface="Franklin Gothic Book" panose="020B0503020102020204" pitchFamily="34" charset="0"/>
              </a:rPr>
              <a:t>Finalized BCA for Phase 2</a:t>
            </a:r>
          </a:p>
        </p:txBody>
      </p:sp>
    </p:spTree>
    <p:extLst>
      <p:ext uri="{BB962C8B-B14F-4D97-AF65-F5344CB8AC3E}">
        <p14:creationId xmlns:p14="http://schemas.microsoft.com/office/powerpoint/2010/main" val="7616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239000" cy="639762"/>
          </a:xfrm>
        </p:spPr>
        <p:txBody>
          <a:bodyPr>
            <a:normAutofit/>
          </a:bodyPr>
          <a:lstStyle/>
          <a:p>
            <a:r>
              <a:rPr lang="en-US" dirty="0"/>
              <a:t>HMGP Application Process - Timeline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544005"/>
            <a:ext cx="2057400" cy="313995"/>
          </a:xfrm>
        </p:spPr>
        <p:txBody>
          <a:bodyPr/>
          <a:lstStyle/>
          <a:p>
            <a:fld id="{A15C5EC1-1BEF-49A0-A8DA-B672C63EDCC2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F6A43D-39A1-4ABF-83E7-C33C02C5BD4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33350" y="1019939"/>
            <a:ext cx="8877300" cy="4818121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Coordination with Interested Property Owners------- July 2</a:t>
            </a:r>
          </a:p>
          <a:p>
            <a:r>
              <a:rPr lang="en-US" dirty="0">
                <a:latin typeface="Arial" panose="020B0604020202020204" pitchFamily="34" charset="0"/>
              </a:rPr>
              <a:t>Notice of Intent – submit to TEMA----------------------- July 9</a:t>
            </a:r>
          </a:p>
          <a:p>
            <a:r>
              <a:rPr lang="en-US" dirty="0">
                <a:latin typeface="Arial" panose="020B0604020202020204" pitchFamily="34" charset="0"/>
              </a:rPr>
              <a:t>Application Package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latin typeface="Arial" panose="020B0604020202020204" pitchFamily="34" charset="0"/>
              </a:rPr>
              <a:t>Prepare/Submit Phase 1------------------------------- July 30</a:t>
            </a:r>
          </a:p>
          <a:p>
            <a:pPr lvl="2">
              <a:spcAft>
                <a:spcPts val="600"/>
              </a:spcAft>
            </a:pPr>
            <a:r>
              <a:rPr lang="en-US" sz="2200" dirty="0">
                <a:latin typeface="Arial" panose="020B0604020202020204" pitchFamily="34" charset="0"/>
              </a:rPr>
              <a:t>TEMA/FEMA Review and Approval ----------- January 2022</a:t>
            </a:r>
          </a:p>
          <a:p>
            <a:pPr lvl="2">
              <a:spcAft>
                <a:spcPts val="600"/>
              </a:spcAft>
            </a:pPr>
            <a:r>
              <a:rPr lang="en-US" sz="2200" dirty="0">
                <a:latin typeface="Arial" panose="020B0604020202020204" pitchFamily="34" charset="0"/>
              </a:rPr>
              <a:t>Complete Phase 1--------------------------------- July 2022</a:t>
            </a:r>
          </a:p>
          <a:p>
            <a:pPr lvl="2">
              <a:spcAft>
                <a:spcPts val="600"/>
              </a:spcAft>
            </a:pPr>
            <a:r>
              <a:rPr lang="en-US" sz="2200" dirty="0">
                <a:latin typeface="Arial" panose="020B0604020202020204" pitchFamily="34" charset="0"/>
              </a:rPr>
              <a:t>TEMA/FEMA Review and Approval	----------- January 2023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latin typeface="Arial" panose="020B0604020202020204" pitchFamily="34" charset="0"/>
              </a:rPr>
              <a:t>Phase 2 – Construction	------------------------------ Beginning 2023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200" dirty="0">
              <a:latin typeface="Arial" panose="020B0604020202020204" pitchFamily="34" charset="0"/>
            </a:endParaRP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79401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6324600" cy="639762"/>
          </a:xfrm>
        </p:spPr>
        <p:txBody>
          <a:bodyPr/>
          <a:lstStyle/>
          <a:p>
            <a:r>
              <a:rPr lang="en-US" dirty="0"/>
              <a:t>Agenda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533400" y="990600"/>
            <a:ext cx="8124825" cy="54864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</a:rPr>
              <a:t>Welcome &amp; Introductions</a:t>
            </a:r>
          </a:p>
          <a:p>
            <a:r>
              <a:rPr lang="en-US" sz="2400" dirty="0">
                <a:latin typeface="Arial" panose="020B0604020202020204" pitchFamily="34" charset="0"/>
              </a:rPr>
              <a:t>Overview of Hazard Mitigation Grant Program (HMGP)</a:t>
            </a:r>
          </a:p>
          <a:p>
            <a:r>
              <a:rPr lang="en-US" sz="2400" dirty="0">
                <a:latin typeface="Arial" panose="020B0604020202020204" pitchFamily="34" charset="0"/>
              </a:rPr>
              <a:t>HMGP Application Process</a:t>
            </a:r>
          </a:p>
          <a:p>
            <a:pPr lvl="1"/>
            <a:r>
              <a:rPr lang="en-US" sz="2300" dirty="0">
                <a:latin typeface="Arial" panose="020B0604020202020204" pitchFamily="34" charset="0"/>
              </a:rPr>
              <a:t>Results of Benefit-Cost Analysis Screening</a:t>
            </a:r>
          </a:p>
          <a:p>
            <a:r>
              <a:rPr lang="en-US" sz="2400" dirty="0">
                <a:latin typeface="Arial" panose="020B0604020202020204" pitchFamily="34" charset="0"/>
              </a:rPr>
              <a:t>Coordination with the Property Owners</a:t>
            </a:r>
          </a:p>
          <a:p>
            <a:r>
              <a:rPr lang="en-US" sz="2400" dirty="0">
                <a:latin typeface="Arial" panose="020B0604020202020204" pitchFamily="34" charset="0"/>
              </a:rPr>
              <a:t>Schedule and Next Steps</a:t>
            </a:r>
          </a:p>
          <a:p>
            <a:r>
              <a:rPr lang="en-US" sz="2400" dirty="0">
                <a:latin typeface="Arial" panose="020B0604020202020204" pitchFamily="34" charset="0"/>
              </a:rPr>
              <a:t>Closing/Questions</a:t>
            </a:r>
          </a:p>
        </p:txBody>
      </p:sp>
    </p:spTree>
    <p:extLst>
      <p:ext uri="{BB962C8B-B14F-4D97-AF65-F5344CB8AC3E}">
        <p14:creationId xmlns:p14="http://schemas.microsoft.com/office/powerpoint/2010/main" val="478335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239000" cy="639762"/>
          </a:xfrm>
        </p:spPr>
        <p:txBody>
          <a:bodyPr>
            <a:normAutofit/>
          </a:bodyPr>
          <a:lstStyle/>
          <a:p>
            <a:r>
              <a:rPr lang="en-US" dirty="0"/>
              <a:t>OPTION:  SBA LOAN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544005"/>
            <a:ext cx="2057400" cy="313995"/>
          </a:xfrm>
        </p:spPr>
        <p:txBody>
          <a:bodyPr/>
          <a:lstStyle/>
          <a:p>
            <a:fld id="{A15C5EC1-1BEF-49A0-A8DA-B672C63EDCC2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F6A43D-39A1-4ABF-83E7-C33C02C5BD4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33350" y="1019939"/>
            <a:ext cx="8877300" cy="48181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</a:rPr>
              <a:t>Small Business Administration</a:t>
            </a:r>
          </a:p>
          <a:p>
            <a:r>
              <a:rPr lang="en-US" dirty="0">
                <a:latin typeface="Arial" panose="020B0604020202020204" pitchFamily="34" charset="0"/>
              </a:rPr>
              <a:t>$200,000 for repair/elevation of structure</a:t>
            </a:r>
          </a:p>
          <a:p>
            <a:r>
              <a:rPr lang="en-US" dirty="0">
                <a:latin typeface="Arial" panose="020B0604020202020204" pitchFamily="34" charset="0"/>
              </a:rPr>
              <a:t>$40,000 for contents</a:t>
            </a:r>
          </a:p>
          <a:p>
            <a:r>
              <a:rPr lang="en-US" dirty="0">
                <a:latin typeface="Arial" panose="020B0604020202020204" pitchFamily="34" charset="0"/>
              </a:rPr>
              <a:t>Interest rate will not exceed 4%</a:t>
            </a:r>
          </a:p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hlinkClick r:id="rId3"/>
              </a:rPr>
              <a:t>https://disasterloanassistance.sba.gov/ela/s/</a:t>
            </a:r>
            <a:endParaRPr lang="en-US" dirty="0"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en-US" dirty="0">
              <a:latin typeface="Arial" panose="020B0604020202020204" pitchFamily="34" charset="0"/>
            </a:endParaRPr>
          </a:p>
          <a:p>
            <a:pPr lvl="8"/>
            <a:endParaRPr lang="en-US" dirty="0">
              <a:latin typeface="Arial" panose="020B0604020202020204" pitchFamily="34" charset="0"/>
            </a:endParaRPr>
          </a:p>
          <a:p>
            <a:endParaRPr lang="en-US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23D9F-6849-423B-AE8E-BA7445AA6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3442122"/>
            <a:ext cx="6858000" cy="267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37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6324600" cy="639762"/>
          </a:xfrm>
        </p:spPr>
        <p:txBody>
          <a:bodyPr/>
          <a:lstStyle/>
          <a:p>
            <a:r>
              <a:rPr lang="en-US" dirty="0"/>
              <a:t>Communicating With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533400" y="990600"/>
            <a:ext cx="8124825" cy="54864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Handouts</a:t>
            </a:r>
          </a:p>
          <a:p>
            <a:pPr lvl="1"/>
            <a:r>
              <a:rPr lang="en-US" sz="2300" dirty="0">
                <a:solidFill>
                  <a:schemeClr val="tx1"/>
                </a:solidFill>
              </a:rPr>
              <a:t>Homeowners Guide to HMGP</a:t>
            </a:r>
          </a:p>
          <a:p>
            <a:pPr lvl="1"/>
            <a:r>
              <a:rPr lang="en-US" sz="2300" dirty="0">
                <a:solidFill>
                  <a:schemeClr val="tx1"/>
                </a:solidFill>
              </a:rPr>
              <a:t>Elevation Projects Information Sheet</a:t>
            </a:r>
          </a:p>
          <a:p>
            <a:pPr marL="274320" lvl="1" indent="-274320">
              <a:spcBef>
                <a:spcPts val="1000"/>
              </a:spcBef>
              <a:buClr>
                <a:schemeClr val="accent5"/>
              </a:buClr>
              <a:buFont typeface="Franklin Gothic Book" panose="020B05030201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Forms</a:t>
            </a:r>
          </a:p>
          <a:p>
            <a:pPr lvl="1"/>
            <a:r>
              <a:rPr lang="en-US" sz="2300" dirty="0">
                <a:solidFill>
                  <a:schemeClr val="tx1"/>
                </a:solidFill>
              </a:rPr>
              <a:t>Let City know if you are interested in moving forward</a:t>
            </a:r>
          </a:p>
          <a:p>
            <a:pPr lvl="1"/>
            <a:r>
              <a:rPr lang="en-US" sz="2300" dirty="0">
                <a:solidFill>
                  <a:schemeClr val="tx1"/>
                </a:solidFill>
              </a:rPr>
              <a:t>Complete the Voluntary Participation Form</a:t>
            </a:r>
          </a:p>
          <a:p>
            <a:r>
              <a:rPr lang="en-US" sz="2400" dirty="0">
                <a:solidFill>
                  <a:schemeClr val="tx1"/>
                </a:solidFill>
              </a:rPr>
              <a:t>Regular Status Updates</a:t>
            </a:r>
          </a:p>
          <a:p>
            <a:pPr lvl="1"/>
            <a:r>
              <a:rPr lang="en-US" sz="2300" dirty="0">
                <a:solidFill>
                  <a:schemeClr val="tx1"/>
                </a:solidFill>
              </a:rPr>
              <a:t>With email addresses, City will keep homeowners up to date on status of application and implementation</a:t>
            </a:r>
          </a:p>
          <a:p>
            <a:r>
              <a:rPr lang="en-US" sz="2400" dirty="0">
                <a:solidFill>
                  <a:schemeClr val="tx1"/>
                </a:solidFill>
              </a:rPr>
              <a:t>Questions for City Staff - Todd </a:t>
            </a:r>
            <a:r>
              <a:rPr lang="en-US" sz="2400" dirty="0" err="1">
                <a:solidFill>
                  <a:schemeClr val="tx1"/>
                </a:solidFill>
              </a:rPr>
              <a:t>Petrowski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sz="2300" dirty="0">
                <a:solidFill>
                  <a:schemeClr val="tx1"/>
                </a:solidFill>
              </a:rPr>
              <a:t>Email - </a:t>
            </a:r>
            <a:r>
              <a:rPr lang="pl-PL" sz="2300" dirty="0">
                <a:solidFill>
                  <a:schemeClr val="tx1"/>
                </a:solidFill>
              </a:rPr>
              <a:t>todd.petrowski@brentwoodtn.gov</a:t>
            </a:r>
            <a:endParaRPr lang="en-US" sz="2300" dirty="0">
              <a:solidFill>
                <a:schemeClr val="tx1"/>
              </a:solidFill>
            </a:endParaRPr>
          </a:p>
          <a:p>
            <a:pPr lvl="1"/>
            <a:r>
              <a:rPr lang="en-US" sz="2300" dirty="0">
                <a:solidFill>
                  <a:schemeClr val="tx1"/>
                </a:solidFill>
              </a:rPr>
              <a:t>Phone - 615-371-2232</a:t>
            </a:r>
          </a:p>
          <a:p>
            <a:pPr marL="502920" lvl="1" indent="0">
              <a:buNone/>
            </a:pPr>
            <a:endParaRPr lang="en-US" sz="23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544005"/>
            <a:ext cx="2057400" cy="313995"/>
          </a:xfrm>
        </p:spPr>
        <p:txBody>
          <a:bodyPr/>
          <a:lstStyle/>
          <a:p>
            <a:fld id="{A15C5EC1-1BEF-49A0-A8DA-B672C63EDCC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75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544005"/>
            <a:ext cx="2057400" cy="313995"/>
          </a:xfrm>
        </p:spPr>
        <p:txBody>
          <a:bodyPr/>
          <a:lstStyle/>
          <a:p>
            <a:fld id="{A15C5EC1-1BEF-49A0-A8DA-B672C63EDCC2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Picture 5" descr="Yellow and blue symbols">
            <a:extLst>
              <a:ext uri="{FF2B5EF4-FFF2-40B4-BE49-F238E27FC236}">
                <a16:creationId xmlns:a16="http://schemas.microsoft.com/office/drawing/2014/main" id="{5BD21402-176E-4364-88BD-735ABB5EF0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165" y="1143000"/>
            <a:ext cx="6385669" cy="48868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C05F5A-A62E-44DA-9512-A016723191D8}"/>
              </a:ext>
            </a:extLst>
          </p:cNvPr>
          <p:cNvSpPr txBox="1"/>
          <p:nvPr/>
        </p:nvSpPr>
        <p:spPr>
          <a:xfrm>
            <a:off x="1838213" y="13716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Franklin Gothic Book" panose="020B0503020102020204" pitchFamily="34" charset="0"/>
              </a:rPr>
              <a:t>Final Questions?</a:t>
            </a:r>
          </a:p>
        </p:txBody>
      </p:sp>
    </p:spTree>
    <p:extLst>
      <p:ext uri="{BB962C8B-B14F-4D97-AF65-F5344CB8AC3E}">
        <p14:creationId xmlns:p14="http://schemas.microsoft.com/office/powerpoint/2010/main" val="3168317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6324600" cy="639762"/>
          </a:xfrm>
        </p:spPr>
        <p:txBody>
          <a:bodyPr/>
          <a:lstStyle/>
          <a:p>
            <a:r>
              <a:rPr lang="en-US" dirty="0"/>
              <a:t>City of Brentwood Staff and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533400" y="990600"/>
            <a:ext cx="8124825" cy="54864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</a:rPr>
              <a:t>Kirk Bednar – City Manager</a:t>
            </a:r>
          </a:p>
          <a:p>
            <a:r>
              <a:rPr lang="en-US" sz="2400" dirty="0">
                <a:latin typeface="Arial" panose="020B0604020202020204" pitchFamily="34" charset="0"/>
              </a:rPr>
              <a:t>Todd Petrowski – Planning</a:t>
            </a:r>
          </a:p>
          <a:p>
            <a:r>
              <a:rPr lang="en-US" sz="2400" dirty="0">
                <a:latin typeface="Arial" panose="020B0604020202020204" pitchFamily="34" charset="0"/>
              </a:rPr>
              <a:t>Cindy Popplewell – Consultant, Wood E&amp;IS</a:t>
            </a:r>
          </a:p>
          <a:p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544005"/>
            <a:ext cx="2057400" cy="313995"/>
          </a:xfrm>
        </p:spPr>
        <p:txBody>
          <a:bodyPr/>
          <a:lstStyle/>
          <a:p>
            <a:fld id="{A15C5EC1-1BEF-49A0-A8DA-B672C63EDCC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449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239000" cy="639762"/>
          </a:xfrm>
        </p:spPr>
        <p:txBody>
          <a:bodyPr>
            <a:normAutofit/>
          </a:bodyPr>
          <a:lstStyle/>
          <a:p>
            <a:r>
              <a:rPr lang="en-US" dirty="0"/>
              <a:t>Overview of Hazard Mitigation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228600" y="1204594"/>
            <a:ext cx="8124825" cy="54864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</a:rPr>
              <a:t>Any </a:t>
            </a:r>
            <a:r>
              <a:rPr lang="en-US" sz="2400" u="sng" dirty="0">
                <a:latin typeface="Arial" panose="020B0604020202020204" pitchFamily="34" charset="0"/>
              </a:rPr>
              <a:t>sustained action </a:t>
            </a:r>
            <a:r>
              <a:rPr lang="en-US" sz="2400" dirty="0">
                <a:latin typeface="Arial" panose="020B0604020202020204" pitchFamily="34" charset="0"/>
              </a:rPr>
              <a:t>taken to </a:t>
            </a:r>
            <a:r>
              <a:rPr lang="en-US" sz="2300" dirty="0">
                <a:latin typeface="Arial" panose="020B0604020202020204" pitchFamily="34" charset="0"/>
              </a:rPr>
              <a:t>reduce or eliminate the </a:t>
            </a:r>
            <a:r>
              <a:rPr lang="en-US" sz="2300" u="sng" dirty="0">
                <a:latin typeface="Arial" panose="020B0604020202020204" pitchFamily="34" charset="0"/>
              </a:rPr>
              <a:t>long-term</a:t>
            </a:r>
            <a:r>
              <a:rPr lang="en-US" sz="2300" dirty="0">
                <a:latin typeface="Arial" panose="020B0604020202020204" pitchFamily="34" charset="0"/>
              </a:rPr>
              <a:t> risk to people and property from future hazard events</a:t>
            </a:r>
          </a:p>
          <a:p>
            <a:r>
              <a:rPr lang="en-US" sz="2300" dirty="0">
                <a:latin typeface="Arial" panose="020B0604020202020204" pitchFamily="34" charset="0"/>
              </a:rPr>
              <a:t>Benefits: </a:t>
            </a:r>
          </a:p>
          <a:p>
            <a:pPr lvl="1"/>
            <a:r>
              <a:rPr lang="en-US" sz="2200" dirty="0">
                <a:latin typeface="Arial" panose="020B0604020202020204" pitchFamily="34" charset="0"/>
              </a:rPr>
              <a:t>Save lives</a:t>
            </a:r>
          </a:p>
          <a:p>
            <a:pPr lvl="1"/>
            <a:r>
              <a:rPr lang="en-US" sz="2200" dirty="0">
                <a:latin typeface="Arial" panose="020B0604020202020204" pitchFamily="34" charset="0"/>
              </a:rPr>
              <a:t>Decrease property damage</a:t>
            </a:r>
          </a:p>
          <a:p>
            <a:pPr lvl="1"/>
            <a:r>
              <a:rPr lang="en-US" sz="2200" dirty="0">
                <a:latin typeface="Arial" panose="020B0604020202020204" pitchFamily="34" charset="0"/>
              </a:rPr>
              <a:t>Losses reduced</a:t>
            </a:r>
          </a:p>
          <a:p>
            <a:pPr lvl="1"/>
            <a:r>
              <a:rPr lang="en-US" sz="2200" dirty="0">
                <a:latin typeface="Arial" panose="020B0604020202020204" pitchFamily="34" charset="0"/>
              </a:rPr>
              <a:t>Disruptions minimized</a:t>
            </a:r>
          </a:p>
          <a:p>
            <a:pPr lvl="1"/>
            <a:r>
              <a:rPr lang="en-US" sz="2200" dirty="0">
                <a:latin typeface="Arial" panose="020B0604020202020204" pitchFamily="34" charset="0"/>
              </a:rPr>
              <a:t>Protects critical infrastructure</a:t>
            </a:r>
          </a:p>
          <a:p>
            <a:pPr lvl="1"/>
            <a:r>
              <a:rPr lang="en-US" sz="2200" dirty="0">
                <a:latin typeface="Arial" panose="020B0604020202020204" pitchFamily="34" charset="0"/>
              </a:rPr>
              <a:t>Financial</a:t>
            </a:r>
          </a:p>
          <a:p>
            <a:pPr marL="502920" lvl="1" indent="0">
              <a:buNone/>
            </a:pPr>
            <a:endParaRPr lang="en-US" sz="2200" b="1" dirty="0"/>
          </a:p>
          <a:p>
            <a:pPr marL="502920" lvl="1" indent="0">
              <a:buNone/>
            </a:pPr>
            <a:endParaRPr lang="en-US" sz="2300" b="1" dirty="0"/>
          </a:p>
          <a:p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544005"/>
            <a:ext cx="2057400" cy="313995"/>
          </a:xfrm>
        </p:spPr>
        <p:txBody>
          <a:bodyPr/>
          <a:lstStyle/>
          <a:p>
            <a:fld id="{A15C5EC1-1BEF-49A0-A8DA-B672C63EDCC2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D6521EC1-B9C7-4301-81A6-8DD7E5F6C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674" y="2216161"/>
            <a:ext cx="4120726" cy="383921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FE56A81-CD7C-45D7-A21C-C75F221D7709}"/>
              </a:ext>
            </a:extLst>
          </p:cNvPr>
          <p:cNvCxnSpPr/>
          <p:nvPr/>
        </p:nvCxnSpPr>
        <p:spPr>
          <a:xfrm>
            <a:off x="2209800" y="4648200"/>
            <a:ext cx="21336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880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239000" cy="639762"/>
          </a:xfrm>
        </p:spPr>
        <p:txBody>
          <a:bodyPr>
            <a:normAutofit/>
          </a:bodyPr>
          <a:lstStyle/>
          <a:p>
            <a:r>
              <a:rPr lang="en-US" dirty="0"/>
              <a:t>Overview of the Hazard Mitigation Grant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228600" y="1068491"/>
            <a:ext cx="8915400" cy="54864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Authorized under </a:t>
            </a:r>
            <a:r>
              <a:rPr lang="en-US" u="sng" dirty="0">
                <a:latin typeface="Arial" panose="020B0604020202020204" pitchFamily="34" charset="0"/>
              </a:rPr>
              <a:t>Section 404 </a:t>
            </a:r>
            <a:r>
              <a:rPr lang="en-US" dirty="0">
                <a:latin typeface="Arial" panose="020B0604020202020204" pitchFamily="34" charset="0"/>
              </a:rPr>
              <a:t>of the Robert T. Stafford Disaster Relieve and Emergency Assistance Act</a:t>
            </a:r>
          </a:p>
          <a:p>
            <a:pPr lvl="1"/>
            <a:r>
              <a:rPr lang="en-US" sz="2000" dirty="0">
                <a:latin typeface="Arial" panose="020B0604020202020204" pitchFamily="34" charset="0"/>
              </a:rPr>
              <a:t>Available funding based upon federal disaster assistance</a:t>
            </a:r>
          </a:p>
          <a:p>
            <a:pPr lvl="1"/>
            <a:r>
              <a:rPr lang="en-US" sz="2000" dirty="0">
                <a:latin typeface="Arial" panose="020B0604020202020204" pitchFamily="34" charset="0"/>
              </a:rPr>
              <a:t>Contribute 75% of total cost of mitigation measure</a:t>
            </a:r>
          </a:p>
          <a:p>
            <a:pPr lvl="2">
              <a:spcBef>
                <a:spcPts val="0"/>
              </a:spcBef>
            </a:pPr>
            <a:r>
              <a:rPr lang="en-US" sz="1700" dirty="0">
                <a:latin typeface="Arial" panose="020B0604020202020204" pitchFamily="34" charset="0"/>
              </a:rPr>
              <a:t>Remaining 25% will be split between evenly with State/TEMA and Homeowner</a:t>
            </a:r>
          </a:p>
          <a:p>
            <a:pPr lvl="1"/>
            <a:r>
              <a:rPr lang="en-US" sz="2000" u="sng" dirty="0">
                <a:latin typeface="Arial" panose="020B0604020202020204" pitchFamily="34" charset="0"/>
              </a:rPr>
              <a:t>Competitive</a:t>
            </a:r>
            <a:r>
              <a:rPr lang="en-US" sz="2000" dirty="0">
                <a:latin typeface="Arial" panose="020B0604020202020204" pitchFamily="34" charset="0"/>
              </a:rPr>
              <a:t> statewide</a:t>
            </a:r>
          </a:p>
          <a:p>
            <a:r>
              <a:rPr lang="en-US" dirty="0">
                <a:latin typeface="Arial" panose="020B0604020202020204" pitchFamily="34" charset="0"/>
              </a:rPr>
              <a:t>Presidential Disaster Declaration 4601-DR-TN – </a:t>
            </a:r>
            <a:br>
              <a:rPr lang="en-US" dirty="0">
                <a:latin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</a:rPr>
              <a:t>Severe Storms, tornadoes, and </a:t>
            </a:r>
            <a:r>
              <a:rPr lang="en-US" u="sng" dirty="0">
                <a:latin typeface="Arial" panose="020B0604020202020204" pitchFamily="34" charset="0"/>
              </a:rPr>
              <a:t>flooding</a:t>
            </a:r>
            <a:r>
              <a:rPr lang="en-US" dirty="0">
                <a:latin typeface="Arial" panose="020B0604020202020204" pitchFamily="34" charset="0"/>
              </a:rPr>
              <a:t> March 25 – April 3, 2021</a:t>
            </a:r>
          </a:p>
          <a:p>
            <a:pPr lvl="1"/>
            <a:r>
              <a:rPr lang="en-US" sz="2000" dirty="0">
                <a:latin typeface="Arial" panose="020B0604020202020204" pitchFamily="34" charset="0"/>
              </a:rPr>
              <a:t>Flooding along Harpeth River Drive, Parker Place, and Williamsburg Road</a:t>
            </a:r>
          </a:p>
          <a:p>
            <a:r>
              <a:rPr lang="en-US" dirty="0">
                <a:latin typeface="Arial" panose="020B0604020202020204" pitchFamily="34" charset="0"/>
              </a:rPr>
              <a:t>Provides federal grants to States and </a:t>
            </a:r>
            <a:r>
              <a:rPr lang="en-US" u="sng" dirty="0">
                <a:latin typeface="Arial" panose="020B0604020202020204" pitchFamily="34" charset="0"/>
              </a:rPr>
              <a:t>local governments </a:t>
            </a:r>
            <a:r>
              <a:rPr lang="en-US" dirty="0">
                <a:latin typeface="Arial" panose="020B0604020202020204" pitchFamily="34" charset="0"/>
              </a:rPr>
              <a:t>for </a:t>
            </a:r>
            <a:r>
              <a:rPr lang="en-US" u="sng" dirty="0">
                <a:latin typeface="Arial" panose="020B0604020202020204" pitchFamily="34" charset="0"/>
              </a:rPr>
              <a:t>cost-effective</a:t>
            </a:r>
            <a:r>
              <a:rPr lang="en-US" dirty="0">
                <a:latin typeface="Arial" panose="020B0604020202020204" pitchFamily="34" charset="0"/>
              </a:rPr>
              <a:t> projects</a:t>
            </a:r>
          </a:p>
          <a:p>
            <a:pPr lvl="1"/>
            <a:r>
              <a:rPr lang="en-US" sz="2000" dirty="0">
                <a:latin typeface="Arial" panose="020B0604020202020204" pitchFamily="34" charset="0"/>
              </a:rPr>
              <a:t>FEMA-approved local hazard mitigation plan</a:t>
            </a:r>
          </a:p>
          <a:p>
            <a:pPr lvl="1"/>
            <a:r>
              <a:rPr lang="en-US" sz="2000" dirty="0">
                <a:latin typeface="Arial" panose="020B0604020202020204" pitchFamily="34" charset="0"/>
              </a:rPr>
              <a:t>Participate in the National Flood Insurance Program (NFIP)</a:t>
            </a:r>
          </a:p>
          <a:p>
            <a:pPr lvl="1"/>
            <a:r>
              <a:rPr lang="en-US" sz="2000" dirty="0">
                <a:latin typeface="Arial" panose="020B0604020202020204" pitchFamily="34" charset="0"/>
              </a:rPr>
              <a:t>Homeowners cannot apply directly for HMGP funding</a:t>
            </a:r>
          </a:p>
          <a:p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544005"/>
            <a:ext cx="2057400" cy="313995"/>
          </a:xfrm>
        </p:spPr>
        <p:txBody>
          <a:bodyPr/>
          <a:lstStyle/>
          <a:p>
            <a:fld id="{A15C5EC1-1BEF-49A0-A8DA-B672C63EDCC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93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239000" cy="639762"/>
          </a:xfrm>
        </p:spPr>
        <p:txBody>
          <a:bodyPr>
            <a:normAutofit/>
          </a:bodyPr>
          <a:lstStyle/>
          <a:p>
            <a:r>
              <a:rPr lang="en-US" dirty="0"/>
              <a:t>HMGP Application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213659" y="983900"/>
            <a:ext cx="8124825" cy="5486400"/>
          </a:xfrm>
        </p:spPr>
        <p:txBody>
          <a:bodyPr>
            <a:normAutofit/>
          </a:bodyPr>
          <a:lstStyle/>
          <a:p>
            <a:r>
              <a:rPr lang="en-US" sz="2400" b="1" dirty="0"/>
              <a:t>HMGP Project Life Cycle: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1800" b="1" dirty="0"/>
          </a:p>
          <a:p>
            <a:r>
              <a:rPr lang="en-US" sz="2400" b="1" dirty="0"/>
              <a:t>Project Scoping: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Identify Problem Area and </a:t>
            </a:r>
            <a:br>
              <a:rPr lang="en-US" sz="20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Mitigation Measure</a:t>
            </a:r>
          </a:p>
          <a:p>
            <a:pPr lvl="2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Eligible activity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Eligible sub-applicant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Conforms to state and</a:t>
            </a:r>
            <a:br>
              <a:rPr lang="en-US" sz="20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 local mitigation plans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Cost-effective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Environmentally sound</a:t>
            </a:r>
          </a:p>
          <a:p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544005"/>
            <a:ext cx="2057400" cy="313995"/>
          </a:xfrm>
        </p:spPr>
        <p:txBody>
          <a:bodyPr/>
          <a:lstStyle/>
          <a:p>
            <a:fld id="{A15C5EC1-1BEF-49A0-A8DA-B672C63EDCC2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F1DBE5-3430-45D4-935F-F7B20E1C9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59" y="1413886"/>
            <a:ext cx="8767481" cy="190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3CC6BE-5DD6-4B35-B412-773F54D5EB49}"/>
              </a:ext>
            </a:extLst>
          </p:cNvPr>
          <p:cNvSpPr txBox="1"/>
          <p:nvPr/>
        </p:nvSpPr>
        <p:spPr>
          <a:xfrm>
            <a:off x="3700703" y="3598665"/>
            <a:ext cx="52659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182880">
              <a:buClr>
                <a:srgbClr val="7F7F7F"/>
              </a:buClr>
              <a:buFont typeface="Franklin Gothic Book" panose="020B0503020102020204" pitchFamily="34" charset="0"/>
              <a:buChar char="▪"/>
            </a:pP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Solves problem independently</a:t>
            </a:r>
          </a:p>
          <a:p>
            <a:pPr marL="685800" lvl="1" indent="-182880">
              <a:buClr>
                <a:srgbClr val="7F7F7F"/>
              </a:buClr>
              <a:buFont typeface="Franklin Gothic Book" panose="020B0503020102020204" pitchFamily="34" charset="0"/>
              <a:buChar char="▪"/>
            </a:pP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 solution</a:t>
            </a:r>
          </a:p>
          <a:p>
            <a:pPr marL="685800" lvl="1" indent="-182880">
              <a:buClr>
                <a:srgbClr val="7F7F7F"/>
              </a:buClr>
              <a:buFont typeface="Franklin Gothic Book" panose="020B0503020102020204" pitchFamily="34" charset="0"/>
              <a:buChar char="▪"/>
            </a:pP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Beneficial impact to community</a:t>
            </a:r>
          </a:p>
          <a:p>
            <a:pPr marL="685800" lvl="1" indent="-182880">
              <a:buClr>
                <a:srgbClr val="7F7F7F"/>
              </a:buClr>
              <a:buFont typeface="Franklin Gothic Book" panose="020B0503020102020204" pitchFamily="34" charset="0"/>
              <a:buChar char="▪"/>
            </a:pP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by community</a:t>
            </a:r>
          </a:p>
          <a:p>
            <a:pPr marL="685800" lvl="1" indent="-182880">
              <a:buClr>
                <a:srgbClr val="7F7F7F"/>
              </a:buClr>
              <a:buFont typeface="Franklin Gothic Book" panose="020B0503020102020204" pitchFamily="34" charset="0"/>
              <a:buChar char="▪"/>
            </a:pP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Complies with Federal, state, </a:t>
            </a:r>
            <a:b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laws, regulations policies, etc.</a:t>
            </a:r>
          </a:p>
        </p:txBody>
      </p:sp>
    </p:spTree>
    <p:extLst>
      <p:ext uri="{BB962C8B-B14F-4D97-AF65-F5344CB8AC3E}">
        <p14:creationId xmlns:p14="http://schemas.microsoft.com/office/powerpoint/2010/main" val="2406459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239000" cy="639762"/>
          </a:xfrm>
        </p:spPr>
        <p:txBody>
          <a:bodyPr>
            <a:normAutofit/>
          </a:bodyPr>
          <a:lstStyle/>
          <a:p>
            <a:r>
              <a:rPr lang="en-US" dirty="0"/>
              <a:t>HMGP Application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213659" y="983900"/>
            <a:ext cx="8124825" cy="5486400"/>
          </a:xfrm>
        </p:spPr>
        <p:txBody>
          <a:bodyPr>
            <a:normAutofit/>
          </a:bodyPr>
          <a:lstStyle/>
          <a:p>
            <a:r>
              <a:rPr lang="en-US" sz="2400" b="1" dirty="0"/>
              <a:t>HMGP Project Life Cycle: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1800" b="1" dirty="0"/>
          </a:p>
          <a:p>
            <a:r>
              <a:rPr lang="en-US" sz="2400" b="1" dirty="0"/>
              <a:t>Project Scoping:</a:t>
            </a:r>
          </a:p>
          <a:p>
            <a:pPr lvl="1"/>
            <a:r>
              <a:rPr lang="en-US" sz="2000" dirty="0">
                <a:latin typeface="Arial" panose="020B0604020202020204" pitchFamily="34" charset="0"/>
              </a:rPr>
              <a:t>Identify </a:t>
            </a:r>
            <a:r>
              <a:rPr lang="en-US" sz="2000" u="sng" dirty="0">
                <a:solidFill>
                  <a:srgbClr val="FF0000"/>
                </a:solidFill>
                <a:latin typeface="Arial" panose="020B0604020202020204" pitchFamily="34" charset="0"/>
              </a:rPr>
              <a:t>Problem Area </a:t>
            </a:r>
            <a:r>
              <a:rPr lang="en-US" sz="2000" dirty="0">
                <a:latin typeface="Arial" panose="020B0604020202020204" pitchFamily="34" charset="0"/>
              </a:rPr>
              <a:t>and </a:t>
            </a:r>
            <a:br>
              <a:rPr lang="en-US" sz="2000" dirty="0">
                <a:latin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</a:rPr>
              <a:t>Mitigation Measure</a:t>
            </a:r>
          </a:p>
          <a:p>
            <a:pPr lvl="2">
              <a:spcBef>
                <a:spcPts val="0"/>
              </a:spcBef>
            </a:pPr>
            <a:r>
              <a:rPr lang="en-US" sz="2000" u="sng" dirty="0">
                <a:solidFill>
                  <a:srgbClr val="FF0000"/>
                </a:solidFill>
                <a:latin typeface="Arial" panose="020B0604020202020204" pitchFamily="34" charset="0"/>
              </a:rPr>
              <a:t>Eligible activity</a:t>
            </a:r>
          </a:p>
          <a:p>
            <a:pPr lvl="1"/>
            <a:r>
              <a:rPr lang="en-US" sz="2000" dirty="0">
                <a:latin typeface="Arial" panose="020B0604020202020204" pitchFamily="34" charset="0"/>
              </a:rPr>
              <a:t>Eligible sub-applicant</a:t>
            </a:r>
          </a:p>
          <a:p>
            <a:pPr lvl="1"/>
            <a:r>
              <a:rPr lang="en-US" sz="2000" dirty="0">
                <a:latin typeface="Arial" panose="020B0604020202020204" pitchFamily="34" charset="0"/>
              </a:rPr>
              <a:t>Conforms to state and</a:t>
            </a:r>
            <a:br>
              <a:rPr lang="en-US" sz="2000" dirty="0">
                <a:latin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</a:rPr>
              <a:t> local mitigation plans</a:t>
            </a:r>
          </a:p>
          <a:p>
            <a:pPr lvl="1"/>
            <a:r>
              <a:rPr lang="en-US" sz="2000" u="sng" dirty="0">
                <a:solidFill>
                  <a:srgbClr val="FF0000"/>
                </a:solidFill>
                <a:latin typeface="Arial" panose="020B0604020202020204" pitchFamily="34" charset="0"/>
              </a:rPr>
              <a:t>Cost-effective</a:t>
            </a:r>
          </a:p>
          <a:p>
            <a:pPr lvl="1"/>
            <a:r>
              <a:rPr lang="en-US" sz="2000" dirty="0">
                <a:latin typeface="Arial" panose="020B0604020202020204" pitchFamily="34" charset="0"/>
              </a:rPr>
              <a:t>Environmentally sound</a:t>
            </a:r>
          </a:p>
          <a:p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544005"/>
            <a:ext cx="2057400" cy="313995"/>
          </a:xfrm>
        </p:spPr>
        <p:txBody>
          <a:bodyPr/>
          <a:lstStyle/>
          <a:p>
            <a:fld id="{A15C5EC1-1BEF-49A0-A8DA-B672C63EDCC2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F1DBE5-3430-45D4-935F-F7B20E1C9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59" y="1413886"/>
            <a:ext cx="8767481" cy="190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3CC6BE-5DD6-4B35-B412-773F54D5EB49}"/>
              </a:ext>
            </a:extLst>
          </p:cNvPr>
          <p:cNvSpPr txBox="1"/>
          <p:nvPr/>
        </p:nvSpPr>
        <p:spPr>
          <a:xfrm>
            <a:off x="3700703" y="3598665"/>
            <a:ext cx="52659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182880">
              <a:buClr>
                <a:srgbClr val="7F7F7F"/>
              </a:buClr>
              <a:buFont typeface="Franklin Gothic Book" panose="020B0503020102020204" pitchFamily="34" charset="0"/>
              <a:buChar char="▪"/>
            </a:pP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Solves problem independently</a:t>
            </a:r>
          </a:p>
          <a:p>
            <a:pPr marL="685800" lvl="1" indent="-182880">
              <a:buClr>
                <a:srgbClr val="7F7F7F"/>
              </a:buClr>
              <a:buFont typeface="Franklin Gothic Book" panose="020B0503020102020204" pitchFamily="34" charset="0"/>
              <a:buChar char="▪"/>
            </a:pP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 solution</a:t>
            </a:r>
          </a:p>
          <a:p>
            <a:pPr marL="685800" lvl="1" indent="-182880">
              <a:buClr>
                <a:srgbClr val="7F7F7F"/>
              </a:buClr>
              <a:buFont typeface="Franklin Gothic Book" panose="020B0503020102020204" pitchFamily="34" charset="0"/>
              <a:buChar char="▪"/>
            </a:pP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Beneficial impact to community</a:t>
            </a:r>
          </a:p>
          <a:p>
            <a:pPr marL="685800" lvl="1" indent="-182880">
              <a:buClr>
                <a:srgbClr val="7F7F7F"/>
              </a:buClr>
              <a:buFont typeface="Franklin Gothic Book" panose="020B0503020102020204" pitchFamily="34" charset="0"/>
              <a:buChar char="▪"/>
            </a:pP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by community</a:t>
            </a:r>
          </a:p>
          <a:p>
            <a:pPr marL="685800" lvl="1" indent="-182880">
              <a:buClr>
                <a:srgbClr val="7F7F7F"/>
              </a:buClr>
              <a:buFont typeface="Franklin Gothic Book" panose="020B0503020102020204" pitchFamily="34" charset="0"/>
              <a:buChar char="▪"/>
            </a:pP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Complies with Federal, state, </a:t>
            </a:r>
            <a:b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laws, regulations policies, etc.</a:t>
            </a:r>
          </a:p>
        </p:txBody>
      </p:sp>
    </p:spTree>
    <p:extLst>
      <p:ext uri="{BB962C8B-B14F-4D97-AF65-F5344CB8AC3E}">
        <p14:creationId xmlns:p14="http://schemas.microsoft.com/office/powerpoint/2010/main" val="3836449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9C7FE7-85B4-407F-A3F7-B6DC339C1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C5EC1-1BEF-49A0-A8DA-B672C63EDCC2}" type="slidenum">
              <a:rPr lang="en-US" smtClean="0"/>
              <a:t>8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0C56C3-6950-482A-AA6D-3C89FA8DB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314" y="-1"/>
            <a:ext cx="9209314" cy="696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9C7FE7-85B4-407F-A3F7-B6DC339C1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C5EC1-1BEF-49A0-A8DA-B672C63EDCC2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FA1981-F155-4929-8A1A-CBB650BBF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04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360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tra Tech Colors">
      <a:dk1>
        <a:srgbClr val="2A2C27"/>
      </a:dk1>
      <a:lt1>
        <a:sysClr val="window" lastClr="FFFFFF"/>
      </a:lt1>
      <a:dk2>
        <a:srgbClr val="003478"/>
      </a:dk2>
      <a:lt2>
        <a:srgbClr val="E0E1DD"/>
      </a:lt2>
      <a:accent1>
        <a:srgbClr val="5482AB"/>
      </a:accent1>
      <a:accent2>
        <a:srgbClr val="69923A"/>
      </a:accent2>
      <a:accent3>
        <a:srgbClr val="CA7700"/>
      </a:accent3>
      <a:accent4>
        <a:srgbClr val="B3995D"/>
      </a:accent4>
      <a:accent5>
        <a:srgbClr val="675C53"/>
      </a:accent5>
      <a:accent6>
        <a:srgbClr val="00416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200" dirty="0" err="1" smtClean="0">
            <a:latin typeface="Franklin Gothic Book" panose="020B05030201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t_PPT_template_2.potx" id="{AE0E2E04-ECEE-4D1E-BE47-0D3C6416D800}" vid="{55DFBE60-43D9-4980-A882-34608AA030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jectNumber xmlns="9cf81d45-a9ea-4144-b627-fe3d25dc540a" xsi:nil="true"/>
    <ClientNumber xmlns="9cf81d45-a9ea-4144-b627-fe3d25dc540a" xsi:nil="true"/>
    <Initiative xmlns="9cf81d45-a9ea-4144-b627-fe3d25dc540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255123cf-5600-44fe-bd0b-5525a29327fe" ContentTypeId="0x0101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31A8B463F85C41AB5BF0B876B9D123" ma:contentTypeVersion="" ma:contentTypeDescription="Create a new document." ma:contentTypeScope="" ma:versionID="0796edb668147def31603267932d33b9">
  <xsd:schema xmlns:xsd="http://www.w3.org/2001/XMLSchema" xmlns:xs="http://www.w3.org/2001/XMLSchema" xmlns:p="http://schemas.microsoft.com/office/2006/metadata/properties" xmlns:ns2="9cf81d45-a9ea-4144-b627-fe3d25dc540a" targetNamespace="http://schemas.microsoft.com/office/2006/metadata/properties" ma:root="true" ma:fieldsID="cc9d0b1cfd6ac0fe081e17b4c922cbc9" ns2:_="">
    <xsd:import namespace="9cf81d45-a9ea-4144-b627-fe3d25dc540a"/>
    <xsd:element name="properties">
      <xsd:complexType>
        <xsd:sequence>
          <xsd:element name="documentManagement">
            <xsd:complexType>
              <xsd:all>
                <xsd:element ref="ns2:ProjectNumber" minOccurs="0"/>
                <xsd:element ref="ns2:ClientNumber" minOccurs="0"/>
                <xsd:element ref="ns2:Initiativ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81d45-a9ea-4144-b627-fe3d25dc540a" elementFormDefault="qualified">
    <xsd:import namespace="http://schemas.microsoft.com/office/2006/documentManagement/types"/>
    <xsd:import namespace="http://schemas.microsoft.com/office/infopath/2007/PartnerControls"/>
    <xsd:element name="ProjectNumber" ma:index="8" nillable="true" ma:displayName="ProjectNumber" ma:internalName="ProjectNumber">
      <xsd:simpleType>
        <xsd:restriction base="dms:Text">
          <xsd:maxLength value="255"/>
        </xsd:restriction>
      </xsd:simpleType>
    </xsd:element>
    <xsd:element name="ClientNumber" ma:index="9" nillable="true" ma:displayName="ClientNumber" ma:internalName="ClientNumber">
      <xsd:simpleType>
        <xsd:restriction base="dms:Text">
          <xsd:maxLength value="255"/>
        </xsd:restriction>
      </xsd:simpleType>
    </xsd:element>
    <xsd:element name="Initiative" ma:index="10" nillable="true" ma:displayName="Initiative" ma:internalName="Initiativ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0F3342-E46E-4B8E-BC58-728861A46993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9cf81d45-a9ea-4144-b627-fe3d25dc540a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3DC151A-D271-4FC2-B4D9-814183DF9B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4B4EB2-112A-432F-9000-64CBE56516D0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AE6D8DDB-02FB-416D-83BA-C5D8557500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f81d45-a9ea-4144-b627-fe3d25dc54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Corp_presentation</Template>
  <TotalTime>29196</TotalTime>
  <Words>1214</Words>
  <Application>Microsoft Office PowerPoint</Application>
  <PresentationFormat>On-screen Show (4:3)</PresentationFormat>
  <Paragraphs>317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Franklin Gothic Book</vt:lpstr>
      <vt:lpstr>Franklin Gothic Medium</vt:lpstr>
      <vt:lpstr>Roboto</vt:lpstr>
      <vt:lpstr>Tahoma</vt:lpstr>
      <vt:lpstr>Times New Roman</vt:lpstr>
      <vt:lpstr>Office Theme</vt:lpstr>
      <vt:lpstr>PowerPoint Presentation</vt:lpstr>
      <vt:lpstr>Agenda Overview</vt:lpstr>
      <vt:lpstr>City of Brentwood Staff and Team</vt:lpstr>
      <vt:lpstr>Overview of Hazard Mitigation</vt:lpstr>
      <vt:lpstr>Overview of the Hazard Mitigation Grant Program</vt:lpstr>
      <vt:lpstr>HMGP Application Process</vt:lpstr>
      <vt:lpstr>HMGP Application Process</vt:lpstr>
      <vt:lpstr>PowerPoint Presentation</vt:lpstr>
      <vt:lpstr>PowerPoint Presentation</vt:lpstr>
      <vt:lpstr>PowerPoint Presentation</vt:lpstr>
      <vt:lpstr>HMGP Application Process</vt:lpstr>
      <vt:lpstr>Benefit-Cost Analysis Screening</vt:lpstr>
      <vt:lpstr>Benefit-Cost Analysis Screening</vt:lpstr>
      <vt:lpstr>Benefit-Cost Analysis Screening</vt:lpstr>
      <vt:lpstr>Benefit-Cost Analysis Screening</vt:lpstr>
      <vt:lpstr>Benefit-Cost Analysis Screening</vt:lpstr>
      <vt:lpstr>Benefit-Cost Analysis Screening RESULTS</vt:lpstr>
      <vt:lpstr>HMGP Application Process</vt:lpstr>
      <vt:lpstr>HMGP Application Process - Timeline</vt:lpstr>
      <vt:lpstr>OPTION:  SBA LOAN</vt:lpstr>
      <vt:lpstr>Communicating With You</vt:lpstr>
      <vt:lpstr>PowerPoint Presentation</vt:lpstr>
    </vt:vector>
  </TitlesOfParts>
  <Company>Tetra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Lopez, Tom</dc:creator>
  <cp:lastModifiedBy>Bednar, Kirk</cp:lastModifiedBy>
  <cp:revision>1102</cp:revision>
  <cp:lastPrinted>2021-06-28T22:59:11Z</cp:lastPrinted>
  <dcterms:created xsi:type="dcterms:W3CDTF">2015-06-10T16:50:07Z</dcterms:created>
  <dcterms:modified xsi:type="dcterms:W3CDTF">2021-06-29T16:31:47Z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0x0101004231A8B463F85C41AB5BF0B876B9D123</vt:lpwstr>
  </property>
</Properties>
</file>